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79" r:id="rId3"/>
    <p:sldId id="280" r:id="rId4"/>
    <p:sldId id="281" r:id="rId5"/>
    <p:sldId id="287" r:id="rId6"/>
    <p:sldId id="282" r:id="rId7"/>
    <p:sldId id="283" r:id="rId8"/>
    <p:sldId id="288" r:id="rId9"/>
    <p:sldId id="289" r:id="rId10"/>
    <p:sldId id="290" r:id="rId11"/>
    <p:sldId id="291" r:id="rId12"/>
    <p:sldId id="284" r:id="rId13"/>
    <p:sldId id="285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FF"/>
    <a:srgbClr val="212529"/>
    <a:srgbClr val="95D7A5"/>
    <a:srgbClr val="767474"/>
    <a:srgbClr val="F8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88C83-36E8-4B9E-AA69-0A24164C7BB4}" v="547" dt="2022-07-14T21:39:00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8AF98-A768-44A3-B929-37F3F5BE86EE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8F36-8FE6-4A84-BA97-E55892069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2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openPDC - GPA Product Discussions">
            <a:extLst>
              <a:ext uri="{FF2B5EF4-FFF2-40B4-BE49-F238E27FC236}">
                <a16:creationId xmlns:a16="http://schemas.microsoft.com/office/drawing/2014/main" id="{B6B97BE9-01E7-A3F9-4D0B-0BB3334910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836612" y="276641"/>
            <a:ext cx="3932237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  <a:endParaRPr lang="en-US" dirty="0"/>
          </a:p>
        </p:txBody>
      </p:sp>
      <p:pic>
        <p:nvPicPr>
          <p:cNvPr id="1026" name="Picture 2" descr="...">
            <a:extLst>
              <a:ext uri="{FF2B5EF4-FFF2-40B4-BE49-F238E27FC236}">
                <a16:creationId xmlns:a16="http://schemas.microsoft.com/office/drawing/2014/main" id="{006A2D72-249B-05E6-149A-CF956409A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7664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17838-A233-6D55-8268-0FF6EA386F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611" y="2057400"/>
            <a:ext cx="3932237" cy="11343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Application Logo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D730C72-B1C2-6CB8-CEE8-83581223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0" y="4460875"/>
            <a:ext cx="10517189" cy="1325563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ABB33DC5-3C45-65D8-3BC4-4F4FDC3C27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6610" y="3248924"/>
            <a:ext cx="3932237" cy="11343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Client Logo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8B557A-CC2F-A0E2-C2A9-3CA65332071D}"/>
              </a:ext>
            </a:extLst>
          </p:cNvPr>
          <p:cNvGrpSpPr/>
          <p:nvPr userDrawn="1"/>
        </p:nvGrpSpPr>
        <p:grpSpPr>
          <a:xfrm>
            <a:off x="599281" y="4405199"/>
            <a:ext cx="11137900" cy="38576"/>
            <a:chOff x="599281" y="4405199"/>
            <a:chExt cx="11137900" cy="3857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7C5C363-A9D8-87B0-4139-660D675E1F8E}"/>
                </a:ext>
              </a:extLst>
            </p:cNvPr>
            <p:cNvCxnSpPr/>
            <p:nvPr userDrawn="1"/>
          </p:nvCxnSpPr>
          <p:spPr>
            <a:xfrm flipV="1">
              <a:off x="600961" y="4443775"/>
              <a:ext cx="11136220" cy="0"/>
            </a:xfrm>
            <a:prstGeom prst="line">
              <a:avLst/>
            </a:prstGeom>
            <a:ln>
              <a:solidFill>
                <a:srgbClr val="76747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843435-F6F3-CC95-7895-19D1C74EBCF6}"/>
                </a:ext>
              </a:extLst>
            </p:cNvPr>
            <p:cNvCxnSpPr/>
            <p:nvPr userDrawn="1"/>
          </p:nvCxnSpPr>
          <p:spPr>
            <a:xfrm flipV="1">
              <a:off x="600959" y="4423297"/>
              <a:ext cx="11136220" cy="0"/>
            </a:xfrm>
            <a:prstGeom prst="line">
              <a:avLst/>
            </a:prstGeom>
            <a:ln>
              <a:solidFill>
                <a:srgbClr val="95D7A5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2F97E1-4C5C-51F5-8265-3042F15E1123}"/>
                </a:ext>
              </a:extLst>
            </p:cNvPr>
            <p:cNvCxnSpPr/>
            <p:nvPr userDrawn="1"/>
          </p:nvCxnSpPr>
          <p:spPr>
            <a:xfrm flipV="1">
              <a:off x="599281" y="4405199"/>
              <a:ext cx="11136220" cy="0"/>
            </a:xfrm>
            <a:prstGeom prst="line">
              <a:avLst/>
            </a:prstGeom>
            <a:ln>
              <a:solidFill>
                <a:srgbClr val="76747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77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0CD98-F1B0-A6F0-C7C9-1DD370705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4DC5A-1569-AA43-A3F4-CB08D2F83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3AC5C-E643-00BD-EFA8-F04279AF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 descr="openPDC - GPA Product Discussions">
            <a:extLst>
              <a:ext uri="{FF2B5EF4-FFF2-40B4-BE49-F238E27FC236}">
                <a16:creationId xmlns:a16="http://schemas.microsoft.com/office/drawing/2014/main" id="{E522F3EA-CC15-5554-584F-24064CFC70D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836612" y="276641"/>
            <a:ext cx="3932237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FBD582-6ECD-31FB-4BBB-79B133523B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206409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B963F8-0760-AEA1-A37B-D2E3CE47B3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612" y="737259"/>
            <a:ext cx="3932237" cy="1320142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Slide Title/Picture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4527C5-6D28-35B7-B6D1-1D4B776D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868" y="737259"/>
            <a:ext cx="6443932" cy="54349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4946CB-FCBC-A8FC-B7B3-618394CF1C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057401"/>
            <a:ext cx="3930649" cy="4119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18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C724-6480-1D99-1AB8-7D73E866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5815-4E2F-E1E8-53AB-F11124E2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4F1A0-8CDC-D07D-7BE6-E21351BE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8FF297B-2B3E-89FA-0B40-75770DA30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86F5D8-2512-5C1B-40B2-D5E591EF56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419413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6711-9216-50D6-9189-511BC231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5507-8138-0E97-E7E3-64F180A98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642D1-96CF-47F7-624C-B69644CB1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BE938-B47D-8508-477A-D240B4BD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102CEAC-6CD8-3761-49E5-F6C70E516C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1245"/>
            <a:ext cx="1556708" cy="3602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121B68-0123-4B8B-3959-C643D0ED8D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297108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5CFD-88A9-6943-AEE3-E6B58EAA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3FEE2-2AD8-9C34-6305-749AA9E6A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B8BB7-6033-B1E9-60BA-B200D5BD5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071F0-9CDC-E110-699F-0C895991C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B9F61-A2B7-EAB2-B7AE-418B98D6B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A8B37-D11C-8BCA-5674-EA997557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A38498C-FEC9-908F-D160-A88A184D7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9F68D98-CE86-B464-7674-55172A9D2D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49992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40813-0104-9E1A-B05E-403274B1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DFBC4E3-5879-054F-8E9D-689EA323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8" name="Picture 2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51AF833-B004-CA81-6300-9D64673AC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73DAF79-AA61-49F8-F3F4-22EDBE765B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3091879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6C3C-DDAF-1B6B-5D8E-C7E6F9C6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D11FC97-1DC2-0265-10AD-F40420348D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97AB-928D-7259-C52F-8ADFD948B9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6679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80983C-82F6-C118-D722-56DB5E52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0DD1E-C194-A3DC-FDEC-698AA98D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14225-243B-1C2A-884E-1A2B80312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51F54-D775-4895-BCB0-AD77DC94EF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A3933C6-68A1-4A1A-F39A-2F20D1FA1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92589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0" r:id="rId4"/>
    <p:sldLayoutId id="2147483652" r:id="rId5"/>
    <p:sldLayoutId id="2147483653" r:id="rId6"/>
    <p:sldLayoutId id="2147483654" r:id="rId7"/>
    <p:sldLayoutId id="214748365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www.google.com%2Fmaps%2F%40%3Fapi%3D1%26map_action%3Dmap%26center%3D35.093282%2C-85.29757%26zoom%3D21%26basemap%3Dsatellite&amp;data=05%7C01%7Cammurphy%40tva.gov%7C442b7441df8b4f633a9808da7630cf06%7C270992cd9003497184ded1640c0bffc5%7C0%7C0%7C637952249838066187%7CUnknown%7CTWFpbGZsb3d8eyJWIjoiMC4wLjAwMDAiLCJQIjoiV2luMzIiLCJBTiI6Ik1haWwiLCJXVCI6Mn0%3D%7C1000%7C%7C%7C&amp;sdata=zf3XIv02wwatHr8GIFjzR6iFZqkV0t%2F4E61ykYF0M50%3D&amp;reserved=0" TargetMode="External"/><Relationship Id="rId2" Type="http://schemas.openxmlformats.org/officeDocument/2006/relationships/hyperlink" Target="https://gcc02.safelinks.protection.outlook.com/?url=https%3A%2F%2Fwww.google.com%2Fmaps%2F%40%3Fapi%3D1%26map_action%3Dmap%26center%3D35.089418%2C-85.30183%26zoom%3D21%26basemap%3Dsatellite&amp;data=05%7C01%7Cammurphy%40tva.gov%7C442b7441df8b4f633a9808da7630cf06%7C270992cd9003497184ded1640c0bffc5%7C0%7C0%7C637952249837909962%7CUnknown%7CTWFpbGZsb3d8eyJWIjoiMC4wLjAwMDAiLCJQIjoiV2luMzIiLCJBTiI6Ik1haWwiLCJXVCI6Mn0%3D%7C1000%7C%7C%7C&amp;sdata=KWcqbyq%2FM1Q0ge3MqJXz0MHb449b3nJB%2FYWpHcc%2BZIA%3D&amp;reserved=0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cc02.safelinks.protection.outlook.com/?url=https%3A%2F%2Fwww.google.com%2Fmaps%2F%40%3Fapi%3D1%26map_action%3Dmap%26center%3D35.089418%2C-85.30183%26zoom%3D21%26basemap%3Dsatellite&amp;data=05%7C01%7Cammurphy%40tva.gov%7C442b7441df8b4f633a9808da7630cf06%7C270992cd9003497184ded1640c0bffc5%7C0%7C0%7C637952249838066187%7CUnknown%7CTWFpbGZsb3d8eyJWIjoiMC4wLjAwMDAiLCJQIjoiV2luMzIiLCJBTiI6Ik1haWwiLCJXVCI6Mn0%3D%7C1000%7C%7C%7C&amp;sdata=xcSFcLw%2F2aH3EvGGXnhtpIi3RFI0iOyleWYacw2pkPg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832BBAE-E4C6-BD7B-B809-3F256DD673D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r="2390"/>
          <a:stretch/>
        </p:blipFill>
        <p:spPr>
          <a:xfrm>
            <a:off x="266159" y="2246123"/>
            <a:ext cx="5198038" cy="14995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02532B-E1E2-7E67-7B8D-4825B78BB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54" y="4611877"/>
            <a:ext cx="1051718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GPA PQ Tools for Automated Fault Analysis for faster Line Crew Response Times		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E8392-D6AC-8AE9-D6DF-CC091CDDDD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13852-92D5-3568-30CE-73F537AE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7EE2-27E7-5323-D1E9-421D423C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Notification – Fault Causes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9BFDC-9583-C0AD-FBE0-2438B919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3B0DB-5974-BF18-C0FA-56C4728848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E09EAE-6312-5465-AF6B-8D8A58427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743786"/>
              </p:ext>
            </p:extLst>
          </p:nvPr>
        </p:nvGraphicFramePr>
        <p:xfrm>
          <a:off x="-533400" y="2408079"/>
          <a:ext cx="10515600" cy="1615440"/>
        </p:xfrm>
        <a:graphic>
          <a:graphicData uri="http://schemas.openxmlformats.org/drawingml/2006/table">
            <a:tbl>
              <a:tblPr firstRow="1" firstCol="1" bandRow="1"/>
              <a:tblGrid>
                <a:gridCol w="3505200">
                  <a:extLst>
                    <a:ext uri="{9D8B030D-6E8A-4147-A177-3AD203B41FA5}">
                      <a16:colId xmlns:a16="http://schemas.microsoft.com/office/drawing/2014/main" val="35053367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710151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6085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Probability of Fault Cause</a:t>
                      </a:r>
                      <a:endParaRPr lang="en-US" sz="1200"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MS PGothic" panose="020B0600070205080204" pitchFamily="34" charset="-128"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50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DFR: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GPA APP DFR  (APP)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GPA APP DFR 2 (APP)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883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Tree: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Low (Rf = 1.36)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Low (Rf = 2.93)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435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Lightning: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No lightning found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No lightning found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05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Insulation Flashover: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Low (75.12</a:t>
                      </a:r>
                      <a:r>
                        <a:rPr lang="ja-JP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°</a:t>
                      </a: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 from peak)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Low (79.06</a:t>
                      </a:r>
                      <a:r>
                        <a:rPr lang="ja-JP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°</a:t>
                      </a: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 from peak)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163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Arrester Failure: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Low (0.00)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Low (0.00)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509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Conductor Slap / Debris Midspan: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No (applies only to multi-phase faults)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No (applies only to multi-phase faults)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555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Broken Conductor: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Low (0.94)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Low (0.92)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92909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07DF9B-4F37-361C-74FE-6A708E569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02023"/>
              </p:ext>
            </p:extLst>
          </p:nvPr>
        </p:nvGraphicFramePr>
        <p:xfrm>
          <a:off x="1079500" y="4163219"/>
          <a:ext cx="5715000" cy="1924050"/>
        </p:xfrm>
        <a:graphic>
          <a:graphicData uri="http://schemas.openxmlformats.org/drawingml/2006/table">
            <a:tbl>
              <a:tblPr firstRow="1" firstCol="1" bandRow="1"/>
              <a:tblGrid>
                <a:gridCol w="1905000">
                  <a:extLst>
                    <a:ext uri="{9D8B030D-6E8A-4147-A177-3AD203B41FA5}">
                      <a16:colId xmlns:a16="http://schemas.microsoft.com/office/drawing/2014/main" val="398791902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54155934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4904452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Line Parameters:</a:t>
                      </a:r>
                      <a:endParaRPr lang="en-US" sz="1200"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MS PGothic" panose="020B0600070205080204" pitchFamily="34" charset="-128"/>
                      </a:endParaRP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Value:</a:t>
                      </a:r>
                      <a:endParaRPr lang="en-US" sz="1200"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MS PGothic" panose="020B0600070205080204" pitchFamily="34" charset="-128"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Per Mile:</a:t>
                      </a:r>
                      <a:endParaRPr lang="en-US" sz="1200"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MS PGothic" panose="020B0600070205080204" pitchFamily="34" charset="-128"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031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Length (Mi)</a:t>
                      </a:r>
                      <a:endParaRPr lang="en-US" sz="1200"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MS PGothic" panose="020B0600070205080204" pitchFamily="34" charset="-128"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</a:rPr>
                        <a:t>8.28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</a:rPr>
                        <a:t>1.0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994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Pos-Seq Imp</a:t>
                      </a:r>
                      <a:b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</a:b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Z1 (Ohm)</a:t>
                      </a:r>
                      <a:b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</a:b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(LLL,LLLG,LL,LLG) </a:t>
                      </a:r>
                      <a:endParaRPr lang="en-US" sz="1200"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MS PGothic" panose="020B0600070205080204" pitchFamily="34" charset="-128"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6.1073</a:t>
                      </a:r>
                      <a:r>
                        <a:rPr lang="ja-JP" sz="1000">
                          <a:effectLst/>
                          <a:latin typeface="Times New Roman" panose="02020603050405020304" pitchFamily="18" charset="0"/>
                        </a:rPr>
                        <a:t>∠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85.8624</a:t>
                      </a:r>
                      <a:r>
                        <a:rPr lang="ja-JP" sz="1000"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0.4407+j6.0914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0.7376</a:t>
                      </a:r>
                      <a:r>
                        <a:rPr lang="ja-JP" sz="1000">
                          <a:effectLst/>
                          <a:latin typeface="Times New Roman" panose="02020603050405020304" pitchFamily="18" charset="0"/>
                        </a:rPr>
                        <a:t>∠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85.8624</a:t>
                      </a:r>
                      <a:r>
                        <a:rPr lang="ja-JP" sz="1000"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0.0532+j0.7376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327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Zero-Seq Imp</a:t>
                      </a:r>
                      <a:b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</a:b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Z0 (Ohm) </a:t>
                      </a:r>
                      <a:endParaRPr lang="en-US" sz="1200"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MS PGothic" panose="020B0600070205080204" pitchFamily="34" charset="-128"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21.471</a:t>
                      </a:r>
                      <a:r>
                        <a:rPr lang="ja-JP" sz="1000">
                          <a:effectLst/>
                          <a:latin typeface="Times New Roman" panose="02020603050405020304" pitchFamily="18" charset="0"/>
                        </a:rPr>
                        <a:t>∠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75.2423</a:t>
                      </a:r>
                      <a:r>
                        <a:rPr lang="ja-JP" sz="1000"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5.4693+j20.7627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2.5931</a:t>
                      </a:r>
                      <a:r>
                        <a:rPr lang="ja-JP" sz="1000">
                          <a:effectLst/>
                          <a:latin typeface="Times New Roman" panose="02020603050405020304" pitchFamily="18" charset="0"/>
                        </a:rPr>
                        <a:t>∠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75.2423</a:t>
                      </a:r>
                      <a:r>
                        <a:rPr lang="ja-JP" sz="1000"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br>
                        <a:rPr lang="en-US" sz="100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>
                          <a:effectLst/>
                          <a:latin typeface="Times New Roman" panose="02020603050405020304" pitchFamily="18" charset="0"/>
                        </a:rPr>
                        <a:t>0.6605+j2.5076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385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Loop Imp</a:t>
                      </a:r>
                      <a:b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</a:b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ZS (Ohm)</a:t>
                      </a:r>
                      <a:b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</a:b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(LG) </a:t>
                      </a:r>
                      <a:endParaRPr lang="en-US" sz="1200"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MS PGothic" panose="020B0600070205080204" pitchFamily="34" charset="-128"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</a:rPr>
                        <a:t>11.184</a:t>
                      </a:r>
                      <a:r>
                        <a:rPr lang="ja-JP" sz="1000" dirty="0">
                          <a:effectLst/>
                          <a:latin typeface="Times New Roman" panose="02020603050405020304" pitchFamily="18" charset="0"/>
                        </a:rPr>
                        <a:t>∠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</a:rPr>
                        <a:t>79.0894</a:t>
                      </a:r>
                      <a:r>
                        <a:rPr lang="ja-JP" sz="1000" dirty="0"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</a:rPr>
                        <a:t>2.1169+j10.9819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</a:rPr>
                        <a:t>1.3507</a:t>
                      </a:r>
                      <a:r>
                        <a:rPr lang="ja-JP" sz="1000" dirty="0">
                          <a:effectLst/>
                          <a:latin typeface="Times New Roman" panose="02020603050405020304" pitchFamily="18" charset="0"/>
                        </a:rPr>
                        <a:t>∠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</a:rPr>
                        <a:t>79.0894</a:t>
                      </a:r>
                      <a:r>
                        <a:rPr lang="ja-JP" sz="1000" dirty="0">
                          <a:effectLst/>
                          <a:latin typeface="Times New Roman" panose="02020603050405020304" pitchFamily="18" charset="0"/>
                        </a:rPr>
                        <a:t>°</a:t>
                      </a:r>
                      <a:br>
                        <a:rPr lang="en-US" sz="1000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</a:rPr>
                        <a:t>0.2557+j1.3263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408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22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6">
            <a:extLst>
              <a:ext uri="{FF2B5EF4-FFF2-40B4-BE49-F238E27FC236}">
                <a16:creationId xmlns:a16="http://schemas.microsoft.com/office/drawing/2014/main" id="{6087A90B-759D-FA9A-894B-F7059DFA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50" y="4424802"/>
            <a:ext cx="3571042" cy="194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5">
            <a:extLst>
              <a:ext uri="{FF2B5EF4-FFF2-40B4-BE49-F238E27FC236}">
                <a16:creationId xmlns:a16="http://schemas.microsoft.com/office/drawing/2014/main" id="{09BE77BC-FA29-53FF-43A3-7163BCDF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50" y="2380113"/>
            <a:ext cx="3571042" cy="194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80A712-CCD7-707F-7BF7-A88DF4C4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Notification -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74C39-013E-E8F1-CD53-39FC99C6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CEC87-34FE-C214-DC9C-96D736EFE3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pic>
        <p:nvPicPr>
          <p:cNvPr id="3083" name="Picture 1">
            <a:extLst>
              <a:ext uri="{FF2B5EF4-FFF2-40B4-BE49-F238E27FC236}">
                <a16:creationId xmlns:a16="http://schemas.microsoft.com/office/drawing/2014/main" id="{A4E8525D-397B-AD34-2BD9-31A2CF03B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2359025"/>
            <a:ext cx="3574300" cy="194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">
            <a:extLst>
              <a:ext uri="{FF2B5EF4-FFF2-40B4-BE49-F238E27FC236}">
                <a16:creationId xmlns:a16="http://schemas.microsoft.com/office/drawing/2014/main" id="{5B672431-3113-4AF0-2A88-07424DFC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2359025"/>
            <a:ext cx="3571042" cy="194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0AF558-60AF-2B38-44E4-0354E85CC6A4}"/>
              </a:ext>
            </a:extLst>
          </p:cNvPr>
          <p:cNvSpPr txBox="1"/>
          <p:nvPr/>
        </p:nvSpPr>
        <p:spPr>
          <a:xfrm>
            <a:off x="699713" y="2228220"/>
            <a:ext cx="308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Chattanooga - Voltage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3E535E-3960-DF2A-B8E3-C7EF4B69482A}"/>
              </a:ext>
            </a:extLst>
          </p:cNvPr>
          <p:cNvSpPr txBox="1"/>
          <p:nvPr/>
        </p:nvSpPr>
        <p:spPr>
          <a:xfrm>
            <a:off x="4164994" y="2228220"/>
            <a:ext cx="308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Birmingham - Voltage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6146EB-D646-861F-5958-6303C6A65596}"/>
              </a:ext>
            </a:extLst>
          </p:cNvPr>
          <p:cNvSpPr txBox="1"/>
          <p:nvPr/>
        </p:nvSpPr>
        <p:spPr>
          <a:xfrm>
            <a:off x="560240" y="4175892"/>
            <a:ext cx="308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Chattanooga - Current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B97E75-BC21-3BFC-7DED-E45A7B337DEE}"/>
              </a:ext>
            </a:extLst>
          </p:cNvPr>
          <p:cNvSpPr txBox="1"/>
          <p:nvPr/>
        </p:nvSpPr>
        <p:spPr>
          <a:xfrm>
            <a:off x="4025521" y="4175892"/>
            <a:ext cx="308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Birmingham - Current</a:t>
            </a:r>
          </a:p>
        </p:txBody>
      </p:sp>
      <p:pic>
        <p:nvPicPr>
          <p:cNvPr id="3085" name="Picture 3">
            <a:extLst>
              <a:ext uri="{FF2B5EF4-FFF2-40B4-BE49-F238E27FC236}">
                <a16:creationId xmlns:a16="http://schemas.microsoft.com/office/drawing/2014/main" id="{CCEE19EF-03B8-3696-A111-6FA9F1743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9" y="4437502"/>
            <a:ext cx="3572746" cy="194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>
            <a:extLst>
              <a:ext uri="{FF2B5EF4-FFF2-40B4-BE49-F238E27FC236}">
                <a16:creationId xmlns:a16="http://schemas.microsoft.com/office/drawing/2014/main" id="{0FC35EBC-DA9D-9967-C16E-DF9B9A03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47" y="4437502"/>
            <a:ext cx="3571042" cy="194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0EB09D7-A017-5E2B-CBCD-6C7839481FA6}"/>
              </a:ext>
            </a:extLst>
          </p:cNvPr>
          <p:cNvSpPr txBox="1"/>
          <p:nvPr/>
        </p:nvSpPr>
        <p:spPr>
          <a:xfrm>
            <a:off x="8026392" y="2229109"/>
            <a:ext cx="308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Birmingham – Fault Distance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0D8893-9C48-4C90-2391-A82E96F2B49B}"/>
              </a:ext>
            </a:extLst>
          </p:cNvPr>
          <p:cNvSpPr txBox="1"/>
          <p:nvPr/>
        </p:nvSpPr>
        <p:spPr>
          <a:xfrm>
            <a:off x="7886919" y="4176781"/>
            <a:ext cx="308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Birmingham – Fault Distance</a:t>
            </a:r>
          </a:p>
        </p:txBody>
      </p:sp>
      <p:pic>
        <p:nvPicPr>
          <p:cNvPr id="3076" name="Picture 1">
            <a:extLst>
              <a:ext uri="{FF2B5EF4-FFF2-40B4-BE49-F238E27FC236}">
                <a16:creationId xmlns:a16="http://schemas.microsoft.com/office/drawing/2014/main" id="{6AF0A3F8-1BA4-F5AF-CB7F-75C95B0D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">
            <a:extLst>
              <a:ext uri="{FF2B5EF4-FFF2-40B4-BE49-F238E27FC236}">
                <a16:creationId xmlns:a16="http://schemas.microsoft.com/office/drawing/2014/main" id="{D6929DEA-4981-4653-8E79-226F24F4F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9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4434-326A-C263-7222-FFAB6CC8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30F2-CAA0-91B4-7192-03EE78FA6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Targeted Notifications</a:t>
            </a:r>
          </a:p>
          <a:p>
            <a:pPr lvl="1"/>
            <a:r>
              <a:rPr lang="en-US" dirty="0" err="1"/>
              <a:t>openXDA</a:t>
            </a:r>
            <a:r>
              <a:rPr lang="en-US" dirty="0"/>
              <a:t> allows notifications based on specific events on specific assets</a:t>
            </a:r>
          </a:p>
          <a:p>
            <a:pPr lvl="1"/>
            <a:r>
              <a:rPr lang="en-US" dirty="0"/>
              <a:t>Personnel assigned to a Transmission Line can be notified of any issues wit that Line</a:t>
            </a:r>
          </a:p>
          <a:p>
            <a:pPr lvl="1"/>
            <a:r>
              <a:rPr lang="en-US" dirty="0"/>
              <a:t>Summary notifications are available for engineers where no </a:t>
            </a:r>
            <a:r>
              <a:rPr lang="en-US" dirty="0" err="1"/>
              <a:t>ommidiate</a:t>
            </a:r>
            <a:r>
              <a:rPr lang="en-US" dirty="0"/>
              <a:t> action is required</a:t>
            </a:r>
          </a:p>
          <a:p>
            <a:r>
              <a:rPr lang="en-US" dirty="0"/>
              <a:t>Self Subscription</a:t>
            </a:r>
          </a:p>
          <a:p>
            <a:pPr lvl="1"/>
            <a:r>
              <a:rPr lang="en-US" dirty="0"/>
              <a:t>Users can manage their own subscription</a:t>
            </a:r>
          </a:p>
          <a:p>
            <a:pPr lvl="1"/>
            <a:r>
              <a:rPr lang="en-US" dirty="0"/>
              <a:t>Tie in with cooperate AD for email and phone</a:t>
            </a:r>
          </a:p>
          <a:p>
            <a:r>
              <a:rPr lang="en-US" dirty="0"/>
              <a:t>Regulatory Restrictions Available</a:t>
            </a:r>
          </a:p>
          <a:p>
            <a:pPr lvl="1"/>
            <a:r>
              <a:rPr lang="en-US" dirty="0"/>
              <a:t>Notifications can be restricted to require approval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6E63B-7551-2E78-7B93-D92ACA8E1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DA9DE-C325-D575-A833-B2C9F893D27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392204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F046-9373-CEF0-69F8-26A0117E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BB7F9-79B7-4603-B343-40CB0CD9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08E38-24D1-1A1B-54CC-77F68D31DD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687E9-D794-1C12-23C9-02C70178B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2" y="2511038"/>
            <a:ext cx="4869344" cy="2739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6A20A4-B159-A817-203F-9439B6705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2"/>
          <a:stretch/>
        </p:blipFill>
        <p:spPr>
          <a:xfrm>
            <a:off x="2948208" y="3648633"/>
            <a:ext cx="5545817" cy="2645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3B4276-B906-0F47-4F3A-4B907EDDC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14" y="2781436"/>
            <a:ext cx="4919184" cy="24634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B0159B-4483-B39B-31D8-C7C270ADB4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8" y="2036876"/>
            <a:ext cx="2177534" cy="338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10984E-7689-FB02-5A58-7C973A83FA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06" y="2886201"/>
            <a:ext cx="1697697" cy="6463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89F0DC-776E-F6C8-3DEB-815B55FA37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929435"/>
            <a:ext cx="2453013" cy="61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8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5764-9226-8AB8-EB83-E1DC4164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A5AB7-1636-D9D0-F225-E3126661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21551-C1FC-B4C2-6EF1-22560D1BF0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296871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4CDA81-CBBD-F178-6C03-B7BB94F2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 PQ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7CBE8-2B41-F732-E955-22CD9289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73A3E-356F-DEA8-38FE-19A77BCC2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8400A2-638E-E7AE-E09E-E9F7404CA0AF}"/>
              </a:ext>
            </a:extLst>
          </p:cNvPr>
          <p:cNvGrpSpPr/>
          <p:nvPr/>
        </p:nvGrpSpPr>
        <p:grpSpPr>
          <a:xfrm>
            <a:off x="718220" y="2035574"/>
            <a:ext cx="9893852" cy="3912619"/>
            <a:chOff x="693951" y="919843"/>
            <a:chExt cx="10817307" cy="427780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0F21F41-23FA-E3D4-10F2-0CDE19A28553}"/>
                </a:ext>
              </a:extLst>
            </p:cNvPr>
            <p:cNvSpPr/>
            <p:nvPr/>
          </p:nvSpPr>
          <p:spPr>
            <a:xfrm>
              <a:off x="783076" y="919843"/>
              <a:ext cx="10728182" cy="778349"/>
            </a:xfrm>
            <a:prstGeom prst="roundRect">
              <a:avLst/>
            </a:prstGeom>
            <a:solidFill>
              <a:srgbClr val="CED4DA"/>
            </a:solidFill>
            <a:ln w="28575">
              <a:solidFill>
                <a:srgbClr val="FF0000"/>
              </a:solidFill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32DC75-A51C-9AD7-4361-F4846A7A6A76}"/>
                </a:ext>
              </a:extLst>
            </p:cNvPr>
            <p:cNvSpPr txBox="1"/>
            <p:nvPr/>
          </p:nvSpPr>
          <p:spPr>
            <a:xfrm>
              <a:off x="768483" y="948799"/>
              <a:ext cx="2719054" cy="70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</a:t>
              </a:r>
            </a:p>
            <a:p>
              <a:pPr algn="ctr"/>
              <a:r>
                <a:rPr lang="en-US" dirty="0"/>
                <a:t>Collection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3EC20EF-7530-E936-98EC-543BBA455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"/>
            <a:stretch/>
          </p:blipFill>
          <p:spPr>
            <a:xfrm>
              <a:off x="4617201" y="1076679"/>
              <a:ext cx="2174188" cy="5701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A42E85E-4AC3-25FB-9572-6E600C6C1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282" y="1040881"/>
              <a:ext cx="2322473" cy="580617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396187-106C-2ACB-AD3E-CCCDC8343D80}"/>
                </a:ext>
              </a:extLst>
            </p:cNvPr>
            <p:cNvSpPr/>
            <p:nvPr/>
          </p:nvSpPr>
          <p:spPr>
            <a:xfrm>
              <a:off x="783075" y="1772749"/>
              <a:ext cx="10728182" cy="778349"/>
            </a:xfrm>
            <a:prstGeom prst="roundRect">
              <a:avLst/>
            </a:prstGeom>
            <a:solidFill>
              <a:srgbClr val="CED4DA"/>
            </a:solidFill>
            <a:ln w="28575">
              <a:solidFill>
                <a:srgbClr val="FF0000"/>
              </a:solidFill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7CB8D8-3720-5ACD-6236-5B928DA1C067}"/>
                </a:ext>
              </a:extLst>
            </p:cNvPr>
            <p:cNvSpPr txBox="1"/>
            <p:nvPr/>
          </p:nvSpPr>
          <p:spPr>
            <a:xfrm>
              <a:off x="768484" y="1806089"/>
              <a:ext cx="2193007" cy="70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</a:t>
              </a:r>
            </a:p>
            <a:p>
              <a:pPr algn="ctr"/>
              <a:r>
                <a:rPr lang="en-US" dirty="0"/>
                <a:t>Analysis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1DABDC5-E4D9-C187-0E65-D8DEEE881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57" y="1878272"/>
              <a:ext cx="2150997" cy="54686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99DA717-4BDD-4384-54B0-BC1EB467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066" y="1882283"/>
              <a:ext cx="1979766" cy="494942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EFEED05-5EFC-35B3-E78C-ADB549FAF4FB}"/>
                </a:ext>
              </a:extLst>
            </p:cNvPr>
            <p:cNvSpPr/>
            <p:nvPr/>
          </p:nvSpPr>
          <p:spPr>
            <a:xfrm>
              <a:off x="779182" y="2635623"/>
              <a:ext cx="10612842" cy="1086696"/>
            </a:xfrm>
            <a:prstGeom prst="roundRect">
              <a:avLst/>
            </a:prstGeom>
            <a:solidFill>
              <a:srgbClr val="CED4DA"/>
            </a:solidFill>
            <a:ln w="28575">
              <a:solidFill>
                <a:srgbClr val="FF0000"/>
              </a:solidFill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BAEC3-741E-EF3F-566C-B87284B0AD7D}"/>
                </a:ext>
              </a:extLst>
            </p:cNvPr>
            <p:cNvSpPr txBox="1"/>
            <p:nvPr/>
          </p:nvSpPr>
          <p:spPr>
            <a:xfrm>
              <a:off x="708542" y="2677752"/>
              <a:ext cx="2380777" cy="70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</a:t>
              </a:r>
            </a:p>
            <a:p>
              <a:pPr algn="ctr"/>
              <a:r>
                <a:rPr lang="en-US" dirty="0"/>
                <a:t>Visualization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6A01670-8EB1-7F2A-F942-4C39F5B97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594" y="2770517"/>
              <a:ext cx="2380777" cy="36968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26D4E5F-0C12-11CA-3CB6-139FE38ED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678" y="2832719"/>
              <a:ext cx="1856154" cy="70665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103C1FF-5516-FD31-0B64-E117D2DBA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6454" y="2832719"/>
              <a:ext cx="2681968" cy="670493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597E648-6510-A9C6-C09C-A533E7563ADE}"/>
                </a:ext>
              </a:extLst>
            </p:cNvPr>
            <p:cNvSpPr/>
            <p:nvPr/>
          </p:nvSpPr>
          <p:spPr>
            <a:xfrm>
              <a:off x="722767" y="3820998"/>
              <a:ext cx="10669257" cy="1376653"/>
            </a:xfrm>
            <a:prstGeom prst="roundRect">
              <a:avLst/>
            </a:prstGeom>
            <a:solidFill>
              <a:srgbClr val="CED4DA"/>
            </a:solidFill>
            <a:ln w="28575">
              <a:solidFill>
                <a:srgbClr val="FF0000"/>
              </a:solidFill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7E00E1D-6104-41F2-5C5A-E76673FF5E29}"/>
                </a:ext>
              </a:extLst>
            </p:cNvPr>
            <p:cNvSpPr txBox="1"/>
            <p:nvPr/>
          </p:nvSpPr>
          <p:spPr>
            <a:xfrm>
              <a:off x="693951" y="3862256"/>
              <a:ext cx="2395367" cy="70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PQ Interval </a:t>
              </a:r>
            </a:p>
            <a:p>
              <a:pPr algn="ctr"/>
              <a:r>
                <a:rPr lang="en-US" dirty="0"/>
                <a:t>Data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5FF7CD3-B48D-2710-B990-13F1B286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119" y="4300908"/>
              <a:ext cx="2514050" cy="65698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B66443C-F85E-9240-26FF-D269015C1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630" y="4103798"/>
              <a:ext cx="1830790" cy="65698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207BA34-060D-5FF5-CBA4-EA9FF2358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199" y="4060766"/>
              <a:ext cx="2321341" cy="656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73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4CDA81-CBBD-F178-6C03-B7BB94F2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Data come From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48BD2-6CDF-1672-0474-AA9BBEC9E5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GPA PQ Tools focus on Power Quality Data</a:t>
            </a:r>
          </a:p>
          <a:p>
            <a:pPr lvl="1"/>
            <a:r>
              <a:rPr lang="en-US" dirty="0"/>
              <a:t>PQ Meters</a:t>
            </a:r>
          </a:p>
          <a:p>
            <a:pPr lvl="2"/>
            <a:r>
              <a:rPr lang="en-US" dirty="0"/>
              <a:t>ION Devices</a:t>
            </a:r>
          </a:p>
          <a:p>
            <a:pPr lvl="1"/>
            <a:r>
              <a:rPr lang="en-US" dirty="0"/>
              <a:t>DFRs</a:t>
            </a:r>
          </a:p>
          <a:p>
            <a:pPr lvl="2"/>
            <a:r>
              <a:rPr lang="en-US" dirty="0"/>
              <a:t>APP</a:t>
            </a:r>
          </a:p>
          <a:p>
            <a:pPr lvl="2"/>
            <a:r>
              <a:rPr lang="en-US" dirty="0" err="1"/>
              <a:t>Mehatech</a:t>
            </a:r>
            <a:endParaRPr lang="en-US" dirty="0"/>
          </a:p>
          <a:p>
            <a:pPr lvl="2"/>
            <a:r>
              <a:rPr lang="en-US" dirty="0"/>
              <a:t>USI</a:t>
            </a:r>
          </a:p>
          <a:p>
            <a:pPr lvl="1"/>
            <a:r>
              <a:rPr lang="en-US" dirty="0"/>
              <a:t>Relays</a:t>
            </a:r>
          </a:p>
          <a:p>
            <a:pPr lvl="2"/>
            <a:r>
              <a:rPr lang="en-US" dirty="0"/>
              <a:t>SEL</a:t>
            </a:r>
          </a:p>
          <a:p>
            <a:pPr lvl="2"/>
            <a:r>
              <a:rPr lang="en-US" dirty="0"/>
              <a:t>GE	</a:t>
            </a:r>
          </a:p>
          <a:p>
            <a:pPr lvl="1"/>
            <a:r>
              <a:rPr lang="en-US" dirty="0"/>
              <a:t>Revenue Meters</a:t>
            </a:r>
          </a:p>
          <a:p>
            <a:pPr lvl="2"/>
            <a:r>
              <a:rPr lang="en-US" dirty="0"/>
              <a:t>Schneider</a:t>
            </a:r>
          </a:p>
          <a:p>
            <a:pPr lvl="2"/>
            <a:r>
              <a:rPr lang="en-US" dirty="0" err="1"/>
              <a:t>Jemstar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0C3867-7C46-DE21-2247-5FC11ECB7C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GPA Tools are vendor agnostic</a:t>
            </a:r>
          </a:p>
          <a:p>
            <a:r>
              <a:rPr lang="en-US" dirty="0"/>
              <a:t>Process data from standard files</a:t>
            </a:r>
          </a:p>
          <a:p>
            <a:pPr lvl="1"/>
            <a:r>
              <a:rPr lang="en-US" dirty="0"/>
              <a:t>PQDIF</a:t>
            </a:r>
          </a:p>
          <a:p>
            <a:pPr lvl="1"/>
            <a:r>
              <a:rPr lang="en-US" dirty="0"/>
              <a:t>COMTRADE</a:t>
            </a:r>
          </a:p>
          <a:p>
            <a:r>
              <a:rPr lang="en-US" dirty="0"/>
              <a:t>Working with vendors to process other formats</a:t>
            </a:r>
          </a:p>
          <a:p>
            <a:pPr lvl="1"/>
            <a:r>
              <a:rPr lang="en-US" dirty="0"/>
              <a:t>SEL </a:t>
            </a:r>
            <a:r>
              <a:rPr lang="en-US" dirty="0" err="1"/>
              <a:t>cev</a:t>
            </a:r>
            <a:r>
              <a:rPr lang="en-US" dirty="0"/>
              <a:t> Files</a:t>
            </a:r>
          </a:p>
          <a:p>
            <a:pPr lvl="1"/>
            <a:r>
              <a:rPr lang="en-US" dirty="0"/>
              <a:t>Schneider ION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7CBE8-2B41-F732-E955-22CD9289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73A3E-356F-DEA8-38FE-19A77BCC2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2022 Grid Protection Alliance</a:t>
            </a:r>
          </a:p>
        </p:txBody>
      </p:sp>
      <p:pic>
        <p:nvPicPr>
          <p:cNvPr id="9" name="Picture 6" descr="Schneider Electric - ION — Prescriptive Data">
            <a:extLst>
              <a:ext uri="{FF2B5EF4-FFF2-40B4-BE49-F238E27FC236}">
                <a16:creationId xmlns:a16="http://schemas.microsoft.com/office/drawing/2014/main" id="{671CDB02-2F20-370F-A476-79B111603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41" y="2111874"/>
            <a:ext cx="1339664" cy="133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cdn1.nrgedge.net/company/SCHWEITZER%20ENGINEERING%20LABORATORIES.jpg">
            <a:extLst>
              <a:ext uri="{FF2B5EF4-FFF2-40B4-BE49-F238E27FC236}">
                <a16:creationId xmlns:a16="http://schemas.microsoft.com/office/drawing/2014/main" id="{8C489ACC-C28B-8DA3-009C-130DAEDBC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55171"/>
            <a:ext cx="2029011" cy="6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ranetz Power Monitoring">
            <a:extLst>
              <a:ext uri="{FF2B5EF4-FFF2-40B4-BE49-F238E27FC236}">
                <a16:creationId xmlns:a16="http://schemas.microsoft.com/office/drawing/2014/main" id="{C471DE1C-C1D2-E3F1-5211-2585E47C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52296"/>
            <a:ext cx="2112930" cy="4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E Power">
            <a:extLst>
              <a:ext uri="{FF2B5EF4-FFF2-40B4-BE49-F238E27FC236}">
                <a16:creationId xmlns:a16="http://schemas.microsoft.com/office/drawing/2014/main" id="{3B5E87B9-3E79-87C7-CDA1-9F93E4978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71884"/>
            <a:ext cx="2566682" cy="126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2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4CDA81-CBBD-F178-6C03-B7BB94F2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Fault Analysis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828A1C-7C6E-1B36-DF77-049D642576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Trip Coil energization Analysis*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Requires TCE monitor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Determine Breaker characteristics for Asset Health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Single Ended Fault Location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Estimate distance to fault based on 1 end monitored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Double Ended Fault Location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Estimate distance to fault based on both ends being monitored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Event Classification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Classify event as Sag, Swell, Fault, breaker operation, interruption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etc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Event Characterization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Type of Fault, size of Swell/Sag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etc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6C8377-8117-73E4-596D-B1F2BD142B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IEEE 1547 Reporting*</a:t>
            </a: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Determines if event violates IEEE 1547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Breaker Operations &amp; SOE</a:t>
            </a: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Correlate events with breaker operations (SCADA) and SOE information</a:t>
            </a:r>
          </a:p>
          <a:p>
            <a:r>
              <a:rPr lang="en-US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CapBankHealth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Analytic*</a:t>
            </a: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Identify health issues on monitored cap Banks </a:t>
            </a: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Include Fuse and relay health indicators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Lightning Data Correlation*</a:t>
            </a: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Identify relevant Lightning strikes around an event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Fault Cause Identification*</a:t>
            </a: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Identify most likely cause of a Fault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7CBE8-2B41-F732-E955-22CD9289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73A3E-356F-DEA8-38FE-19A77BCC2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EBF08F-3FA8-646B-F90A-F6F4CD060E40}"/>
              </a:ext>
            </a:extLst>
          </p:cNvPr>
          <p:cNvSpPr txBox="1">
            <a:spLocks/>
          </p:cNvSpPr>
          <p:nvPr/>
        </p:nvSpPr>
        <p:spPr>
          <a:xfrm>
            <a:off x="6828859" y="1836719"/>
            <a:ext cx="4681056" cy="424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318CCB-01C7-93BB-8D8D-D9048AD54E98}"/>
              </a:ext>
            </a:extLst>
          </p:cNvPr>
          <p:cNvSpPr txBox="1"/>
          <p:nvPr/>
        </p:nvSpPr>
        <p:spPr>
          <a:xfrm>
            <a:off x="77598" y="5944962"/>
            <a:ext cx="60946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* Some Analytics are only available in the Enterprise Edition. </a:t>
            </a:r>
          </a:p>
        </p:txBody>
      </p:sp>
    </p:spTree>
    <p:extLst>
      <p:ext uri="{BB962C8B-B14F-4D97-AF65-F5344CB8AC3E}">
        <p14:creationId xmlns:p14="http://schemas.microsoft.com/office/powerpoint/2010/main" val="105131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4CDA81-CBBD-F178-6C03-B7BB94F2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for Automated Fault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7CBE8-2B41-F732-E955-22CD9289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73A3E-356F-DEA8-38FE-19A77BCC2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8B87F1-DE3B-48D0-19ED-71ACFD0B9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80" y="1840284"/>
            <a:ext cx="6894426" cy="43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8868-0326-E09C-D8F9-4C48456F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Line Crew Response to a 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954D3-1D5B-CF99-3A7D-EC959B90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 Crews respond to Faults on the lines</a:t>
            </a:r>
          </a:p>
          <a:p>
            <a:r>
              <a:rPr lang="en-US" dirty="0"/>
              <a:t>Location of faults are not exactly known</a:t>
            </a:r>
          </a:p>
          <a:p>
            <a:pPr lvl="1"/>
            <a:r>
              <a:rPr lang="en-US" dirty="0"/>
              <a:t>Crews drive the lines to identify faulted locations</a:t>
            </a:r>
          </a:p>
          <a:p>
            <a:r>
              <a:rPr lang="en-US" dirty="0"/>
              <a:t>Cause may not be known</a:t>
            </a:r>
          </a:p>
          <a:p>
            <a:pPr lvl="1"/>
            <a:r>
              <a:rPr lang="en-US" dirty="0"/>
              <a:t>Equipment for repair may not be on truck</a:t>
            </a:r>
          </a:p>
          <a:p>
            <a:r>
              <a:rPr lang="en-US" dirty="0"/>
              <a:t>Review of detailed incident data may take days</a:t>
            </a:r>
          </a:p>
          <a:p>
            <a:pPr lvl="1"/>
            <a:r>
              <a:rPr lang="en-US" dirty="0"/>
              <a:t>Collecting DFR records</a:t>
            </a:r>
          </a:p>
          <a:p>
            <a:pPr lvl="1"/>
            <a:r>
              <a:rPr lang="en-US" dirty="0"/>
              <a:t>Analyzing records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1DD67-38FE-B099-414F-1B3FE8C6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27053-A065-472E-297C-1AA3A7DEF1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42250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9E3B-F040-4359-CE93-0BEFFC81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Line Crew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669CA-821E-5DD0-EF52-4B29AD359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openXDA</a:t>
            </a:r>
            <a:r>
              <a:rPr lang="en-US" dirty="0"/>
              <a:t> can provide </a:t>
            </a:r>
          </a:p>
          <a:p>
            <a:pPr lvl="1"/>
            <a:r>
              <a:rPr lang="en-US" dirty="0"/>
              <a:t>timely notification to Line Crew</a:t>
            </a:r>
          </a:p>
          <a:p>
            <a:pPr lvl="1"/>
            <a:r>
              <a:rPr lang="en-US" dirty="0"/>
              <a:t>estimated fault location</a:t>
            </a:r>
          </a:p>
          <a:p>
            <a:pPr lvl="1"/>
            <a:r>
              <a:rPr lang="en-US" dirty="0"/>
              <a:t>closest structure based on GIS information</a:t>
            </a:r>
          </a:p>
          <a:p>
            <a:pPr lvl="1"/>
            <a:r>
              <a:rPr lang="en-US" dirty="0"/>
              <a:t>GIS overview to determine best point of access</a:t>
            </a:r>
          </a:p>
          <a:p>
            <a:pPr lvl="1"/>
            <a:r>
              <a:rPr lang="en-US" dirty="0"/>
              <a:t>Most likely cause of fault </a:t>
            </a:r>
          </a:p>
          <a:p>
            <a:pPr lvl="1"/>
            <a:r>
              <a:rPr lang="en-US" dirty="0"/>
              <a:t>Additional information such as line type or special characteristics</a:t>
            </a:r>
          </a:p>
          <a:p>
            <a:r>
              <a:rPr lang="en-US" dirty="0"/>
              <a:t>Line Crews can respond faster and more targeted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59397-25CC-6DCC-37DC-6E951B6D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03B60-17C2-19AD-B154-20AF6A8DE4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13910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9E3B-F040-4359-CE93-0BEFFC81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669CA-821E-5DD0-EF52-4B29AD359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Transmission Utility with 1000+ DFRs</a:t>
            </a:r>
          </a:p>
          <a:p>
            <a:r>
              <a:rPr lang="en-US" dirty="0"/>
              <a:t>DFR data is collected within 3-4 minutes of event</a:t>
            </a:r>
          </a:p>
          <a:p>
            <a:r>
              <a:rPr lang="en-US" dirty="0"/>
              <a:t>System processes events within 5 minutes</a:t>
            </a:r>
          </a:p>
          <a:p>
            <a:r>
              <a:rPr lang="en-US" dirty="0"/>
              <a:t>Targeted notifications are send out within 6 minutes</a:t>
            </a:r>
          </a:p>
          <a:p>
            <a:pPr lvl="1"/>
            <a:r>
              <a:rPr lang="en-US" dirty="0"/>
              <a:t>Text messages with basic information</a:t>
            </a:r>
          </a:p>
          <a:p>
            <a:pPr lvl="1"/>
            <a:r>
              <a:rPr lang="en-US" dirty="0"/>
              <a:t>Email messages with GIS information, closest structure and most likely cause</a:t>
            </a:r>
          </a:p>
          <a:p>
            <a:r>
              <a:rPr lang="en-US" dirty="0"/>
              <a:t>Line crews are still dispatched manually</a:t>
            </a:r>
          </a:p>
          <a:p>
            <a:pPr lvl="1"/>
            <a:r>
              <a:rPr lang="en-US" dirty="0"/>
              <a:t>Often Crews are ready and have information before dispatch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59397-25CC-6DCC-37DC-6E951B6D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03B60-17C2-19AD-B154-20AF6A8DE4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54718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D441-D5EA-A9E1-FED0-48E49985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Notification -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948FB-860C-082E-736E-CB4DFB9C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C73BE-7942-85E7-5079-6383A004E7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22E24-B5CF-CA6F-3790-E000A08FF67F}"/>
              </a:ext>
            </a:extLst>
          </p:cNvPr>
          <p:cNvSpPr txBox="1"/>
          <p:nvPr/>
        </p:nvSpPr>
        <p:spPr>
          <a:xfrm>
            <a:off x="203434" y="1934461"/>
            <a:ext cx="6618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From:</a:t>
            </a:r>
            <a:r>
              <a:rPr lang="en-US" sz="1100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US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powerquality@gpa.org</a:t>
            </a:r>
            <a:r>
              <a:rPr lang="en-US" sz="1100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&lt;</a:t>
            </a:r>
            <a:r>
              <a:rPr lang="en-US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powerquality@gpa.org</a:t>
            </a:r>
            <a:r>
              <a:rPr lang="en-US" sz="1100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&gt; </a:t>
            </a:r>
            <a:br>
              <a:rPr lang="en-US" sz="1100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r>
              <a:rPr lang="en-US" sz="1100" b="1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Sent:</a:t>
            </a:r>
            <a:r>
              <a:rPr lang="en-US" sz="1100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Thursday, July 14, 2022 10:51 PM</a:t>
            </a:r>
            <a:br>
              <a:rPr lang="en-US" sz="1100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r>
              <a:rPr lang="en-US" sz="1100" b="1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To:</a:t>
            </a:r>
            <a:r>
              <a:rPr lang="en-US" sz="1100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Power Quality &lt;</a:t>
            </a:r>
            <a:r>
              <a:rPr lang="en-US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PowerQuality@gpa.org</a:t>
            </a:r>
            <a:r>
              <a:rPr lang="en-US" sz="1100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&gt;</a:t>
            </a:r>
            <a:br>
              <a:rPr lang="en-US" sz="1100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</a:br>
            <a:r>
              <a:rPr lang="en-US" sz="1100" b="1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Subject:</a:t>
            </a:r>
            <a:r>
              <a:rPr lang="en-US" sz="1100" dirty="0">
                <a:effectLst/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Fault detected on Chattanooga 161kV Line 1 (L1234)</a:t>
            </a:r>
            <a:endParaRPr lang="en-US" sz="1200" dirty="0">
              <a:effectLst/>
              <a:latin typeface="MS PGothic" panose="020B0600070205080204" pitchFamily="34" charset="-128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A170C06-051C-3184-6941-AC22442AB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076550"/>
              </p:ext>
            </p:extLst>
          </p:nvPr>
        </p:nvGraphicFramePr>
        <p:xfrm>
          <a:off x="203434" y="3212809"/>
          <a:ext cx="8566941" cy="2426970"/>
        </p:xfrm>
        <a:graphic>
          <a:graphicData uri="http://schemas.openxmlformats.org/drawingml/2006/table">
            <a:tbl>
              <a:tblPr firstRow="1" firstCol="1" bandRow="1"/>
              <a:tblGrid>
                <a:gridCol w="2855647">
                  <a:extLst>
                    <a:ext uri="{9D8B030D-6E8A-4147-A177-3AD203B41FA5}">
                      <a16:colId xmlns:a16="http://schemas.microsoft.com/office/drawing/2014/main" val="3660169488"/>
                    </a:ext>
                  </a:extLst>
                </a:gridCol>
                <a:gridCol w="2855647">
                  <a:extLst>
                    <a:ext uri="{9D8B030D-6E8A-4147-A177-3AD203B41FA5}">
                      <a16:colId xmlns:a16="http://schemas.microsoft.com/office/drawing/2014/main" val="1207810606"/>
                    </a:ext>
                  </a:extLst>
                </a:gridCol>
                <a:gridCol w="2855647">
                  <a:extLst>
                    <a:ext uri="{9D8B030D-6E8A-4147-A177-3AD203B41FA5}">
                      <a16:colId xmlns:a16="http://schemas.microsoft.com/office/drawing/2014/main" val="2784066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Station: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Chattanooga (S4321)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Birmingham AL (S8765)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578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DFR: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GPA APP DFR  (APP)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GPA APP DFR 2 (APP)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346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File: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5146.dat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1256.dat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142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Breaker: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B1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B2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230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Fault Type: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BN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BN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292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Inception Time: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21:22:27.6365620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21:22:27.6365235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507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Fault Duration: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85.208 msec (5.11 cycles)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56.771 msec (3.41 cycles)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486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Fault Current: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8581.1 Amps (RMS)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8785.0 Amps (RMS)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112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Distance Method: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Reactance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Takagi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523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Single-ended Distance: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Structure #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23</a:t>
                      </a: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 (4.591 miles from Chattanooga)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Structure #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  <a:hlinkClick r:id="rId2"/>
                        </a:rPr>
                        <a:t>26</a:t>
                      </a: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 (2.960 miles from Birmingham)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073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Double-ended Distance: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Structure #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  <a:hlinkClick r:id="rId3"/>
                        </a:rPr>
                        <a:t>25</a:t>
                      </a: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 (5.345 miles from Chattanooga)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Structure #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  <a:hlinkClick r:id="rId4"/>
                        </a:rPr>
                        <a:t>26</a:t>
                      </a: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 (2.978 miles from Birmingham) </a:t>
                      </a: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584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Double-ended Angle: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0.078</a:t>
                      </a:r>
                      <a:r>
                        <a:rPr lang="ja-JP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° </a:t>
                      </a:r>
                      <a:endParaRPr lang="en-US" sz="1100" dirty="0"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MS PGothic" panose="020B0600070205080204" pitchFamily="34" charset="-128"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-0.139</a:t>
                      </a:r>
                      <a:r>
                        <a:rPr lang="ja-JP" sz="1100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° </a:t>
                      </a:r>
                      <a:endParaRPr lang="en-US" sz="1100" dirty="0"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MS PGothic" panose="020B0600070205080204" pitchFamily="34" charset="-128"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162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Click for fault report:</a:t>
                      </a:r>
                    </a:p>
                  </a:txBody>
                  <a:tcPr marL="47625" marR="47625" marT="9525" marB="9525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7440641</a:t>
                      </a:r>
                      <a:endParaRPr lang="en-US" sz="1100" dirty="0"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MS PGothic" panose="020B0600070205080204" pitchFamily="34" charset="-128"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cs typeface="MS PGothic" panose="020B0600070205080204" pitchFamily="34" charset="-128"/>
                        </a:rPr>
                        <a:t>7440826</a:t>
                      </a:r>
                      <a:endParaRPr lang="en-US" sz="1100" dirty="0"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  <a:cs typeface="MS PGothic" panose="020B0600070205080204" pitchFamily="34" charset="-128"/>
                      </a:endParaRPr>
                    </a:p>
                  </a:txBody>
                  <a:tcPr marL="47625" marR="476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541839"/>
                  </a:ext>
                </a:extLst>
              </a:tr>
            </a:tbl>
          </a:graphicData>
        </a:graphic>
      </p:graphicFrame>
      <p:sp>
        <p:nvSpPr>
          <p:cNvPr id="22" name="Rectangle 2">
            <a:extLst>
              <a:ext uri="{FF2B5EF4-FFF2-40B4-BE49-F238E27FC236}">
                <a16:creationId xmlns:a16="http://schemas.microsoft.com/office/drawing/2014/main" id="{494906EC-EACF-9449-DF54-350797409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94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12529"/>
      </a:dk1>
      <a:lt1>
        <a:srgbClr val="F8F9FA"/>
      </a:lt1>
      <a:dk2>
        <a:srgbClr val="212529"/>
      </a:dk2>
      <a:lt2>
        <a:srgbClr val="F8F9F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1967</TotalTime>
  <Words>981</Words>
  <Application>Microsoft Office PowerPoint</Application>
  <PresentationFormat>Widescreen</PresentationFormat>
  <Paragraphs>209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Helvetica</vt:lpstr>
      <vt:lpstr>Times New Roman</vt:lpstr>
      <vt:lpstr>Office Theme</vt:lpstr>
      <vt:lpstr>GPA PQ Tools for Automated Fault Analysis for faster Line Crew Response Times   </vt:lpstr>
      <vt:lpstr>GPA PQ Tools</vt:lpstr>
      <vt:lpstr>Where does the Data come From</vt:lpstr>
      <vt:lpstr>Automated Fault Analysis</vt:lpstr>
      <vt:lpstr>Infrastructure for Automated Fault Analysis</vt:lpstr>
      <vt:lpstr>Current Line Crew Response to a Fault</vt:lpstr>
      <vt:lpstr>Improved Line Crew Response</vt:lpstr>
      <vt:lpstr>Real Improvements</vt:lpstr>
      <vt:lpstr>Example Notification - Summary</vt:lpstr>
      <vt:lpstr>Example Notification – Fault Causes</vt:lpstr>
      <vt:lpstr>Example Notification - Data</vt:lpstr>
      <vt:lpstr>Notification Details</vt:lpstr>
      <vt:lpstr>Other Applications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Wills</dc:creator>
  <cp:lastModifiedBy>Christoph Lackner</cp:lastModifiedBy>
  <cp:revision>35</cp:revision>
  <dcterms:created xsi:type="dcterms:W3CDTF">2022-07-12T16:54:10Z</dcterms:created>
  <dcterms:modified xsi:type="dcterms:W3CDTF">2022-08-09T13:11:15Z</dcterms:modified>
</cp:coreProperties>
</file>