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9" r:id="rId2"/>
  </p:sldMasterIdLst>
  <p:notesMasterIdLst>
    <p:notesMasterId r:id="rId13"/>
  </p:notesMasterIdLst>
  <p:sldIdLst>
    <p:sldId id="256" r:id="rId3"/>
    <p:sldId id="1021" r:id="rId4"/>
    <p:sldId id="1017" r:id="rId5"/>
    <p:sldId id="1022" r:id="rId6"/>
    <p:sldId id="263" r:id="rId7"/>
    <p:sldId id="1023" r:id="rId8"/>
    <p:sldId id="272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74A12-3160-4782-845B-B81490F0FCC1}" v="1" dt="2025-07-10T17:48:30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ills" userId="a32d244d-3bb4-4e77-8afa-17c481dd091e" providerId="ADAL" clId="{C518BB60-527F-46DD-AA20-0AFE602716CE}"/>
    <pc:docChg chg="undo custSel addSld modSld sldOrd">
      <pc:chgData name="Erika Wills" userId="a32d244d-3bb4-4e77-8afa-17c481dd091e" providerId="ADAL" clId="{C518BB60-527F-46DD-AA20-0AFE602716CE}" dt="2025-03-05T14:57:46.015" v="85"/>
      <pc:docMkLst>
        <pc:docMk/>
      </pc:docMkLst>
      <pc:sldChg chg="modSp add mod ord">
        <pc:chgData name="Erika Wills" userId="a32d244d-3bb4-4e77-8afa-17c481dd091e" providerId="ADAL" clId="{C518BB60-527F-46DD-AA20-0AFE602716CE}" dt="2025-03-05T14:57:46.015" v="85"/>
        <pc:sldMkLst>
          <pc:docMk/>
          <pc:sldMk cId="1567512255" sldId="263"/>
        </pc:sldMkLst>
      </pc:sldChg>
    </pc:docChg>
  </pc:docChgLst>
  <pc:docChgLst>
    <pc:chgData name="Erika Wills" userId="a32d244d-3bb4-4e77-8afa-17c481dd091e" providerId="ADAL" clId="{B1674A12-3160-4782-845B-B81490F0FCC1}"/>
    <pc:docChg chg="modSld">
      <pc:chgData name="Erika Wills" userId="a32d244d-3bb4-4e77-8afa-17c481dd091e" providerId="ADAL" clId="{B1674A12-3160-4782-845B-B81490F0FCC1}" dt="2025-07-10T17:48:30.796" v="0" actId="164"/>
      <pc:docMkLst>
        <pc:docMk/>
      </pc:docMkLst>
      <pc:sldChg chg="addSp modSp">
        <pc:chgData name="Erika Wills" userId="a32d244d-3bb4-4e77-8afa-17c481dd091e" providerId="ADAL" clId="{B1674A12-3160-4782-845B-B81490F0FCC1}" dt="2025-07-10T17:48:30.796" v="0" actId="164"/>
        <pc:sldMkLst>
          <pc:docMk/>
          <pc:sldMk cId="944550759" sldId="1022"/>
        </pc:sldMkLst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22" creationId="{33EEA8F8-0AB0-A62B-B372-59F76C943779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23" creationId="{315BD1B1-7C38-26C5-2F03-5F413E963D13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24" creationId="{A7D1DAD7-AA76-38E0-CEE4-B21969C0C0F5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27" creationId="{47A884B0-664F-E36F-F900-0CB5ACDA5BAE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28" creationId="{D9A4FAC7-5694-ABAE-ABE4-CFDA94AE6EFD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42" creationId="{EECA7647-03D9-9827-052E-BB57C6B7322B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47" creationId="{DE6D7150-416A-D545-FFCD-7C952E12A636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48" creationId="{39AD2573-9C9C-F77A-E0B9-2E1DFB883EBD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49" creationId="{761F3F3B-ECC0-F9C9-B17A-9D3B4553799D}"/>
          </ac:spMkLst>
        </pc:spChg>
        <pc:spChg chg="mod">
          <ac:chgData name="Erika Wills" userId="a32d244d-3bb4-4e77-8afa-17c481dd091e" providerId="ADAL" clId="{B1674A12-3160-4782-845B-B81490F0FCC1}" dt="2025-07-10T17:48:30.796" v="0" actId="164"/>
          <ac:spMkLst>
            <pc:docMk/>
            <pc:sldMk cId="944550759" sldId="1022"/>
            <ac:spMk id="51" creationId="{0FDE7545-AB47-7187-A168-944388D2DB87}"/>
          </ac:spMkLst>
        </pc:spChg>
      </pc:sldChg>
    </pc:docChg>
  </pc:docChgLst>
  <pc:docChgLst>
    <pc:chgData name="Erika Wills" userId="a32d244d-3bb4-4e77-8afa-17c481dd091e" providerId="ADAL" clId="{F8ED8DBF-35FE-4411-B274-5BF0517FF9BE}"/>
    <pc:docChg chg="undo custSel addSld delSld modSld sldOrd">
      <pc:chgData name="Erika Wills" userId="a32d244d-3bb4-4e77-8afa-17c481dd091e" providerId="ADAL" clId="{F8ED8DBF-35FE-4411-B274-5BF0517FF9BE}" dt="2023-03-28T18:38:04.122" v="1466" actId="20577"/>
      <pc:docMkLst>
        <pc:docMk/>
      </pc:docMkLst>
      <pc:sldChg chg="delSp mod">
        <pc:chgData name="Erika Wills" userId="a32d244d-3bb4-4e77-8afa-17c481dd091e" providerId="ADAL" clId="{F8ED8DBF-35FE-4411-B274-5BF0517FF9BE}" dt="2023-03-28T16:06:43.519" v="10" actId="478"/>
        <pc:sldMkLst>
          <pc:docMk/>
          <pc:sldMk cId="2894393771" sldId="256"/>
        </pc:sldMkLst>
      </pc:sldChg>
      <pc:sldChg chg="del">
        <pc:chgData name="Erika Wills" userId="a32d244d-3bb4-4e77-8afa-17c481dd091e" providerId="ADAL" clId="{F8ED8DBF-35FE-4411-B274-5BF0517FF9BE}" dt="2023-03-28T16:04:23.481" v="0" actId="47"/>
        <pc:sldMkLst>
          <pc:docMk/>
          <pc:sldMk cId="3186770892" sldId="259"/>
        </pc:sldMkLst>
      </pc:sldChg>
      <pc:sldChg chg="addSp delSp modSp add mod">
        <pc:chgData name="Erika Wills" userId="a32d244d-3bb4-4e77-8afa-17c481dd091e" providerId="ADAL" clId="{F8ED8DBF-35FE-4411-B274-5BF0517FF9BE}" dt="2023-03-28T17:26:42.089" v="1079" actId="1076"/>
        <pc:sldMkLst>
          <pc:docMk/>
          <pc:sldMk cId="468273725" sldId="267"/>
        </pc:sldMkLst>
      </pc:sldChg>
      <pc:sldChg chg="addSp delSp modSp add mod">
        <pc:chgData name="Erika Wills" userId="a32d244d-3bb4-4e77-8afa-17c481dd091e" providerId="ADAL" clId="{F8ED8DBF-35FE-4411-B274-5BF0517FF9BE}" dt="2023-03-28T17:26:08.979" v="1078" actId="20577"/>
        <pc:sldMkLst>
          <pc:docMk/>
          <pc:sldMk cId="2523348609" sldId="268"/>
        </pc:sldMkLst>
      </pc:sldChg>
      <pc:sldChg chg="addSp delSp modSp add mod">
        <pc:chgData name="Erika Wills" userId="a32d244d-3bb4-4e77-8afa-17c481dd091e" providerId="ADAL" clId="{F8ED8DBF-35FE-4411-B274-5BF0517FF9BE}" dt="2023-03-28T17:50:36.160" v="1171" actId="338"/>
        <pc:sldMkLst>
          <pc:docMk/>
          <pc:sldMk cId="327160307" sldId="269"/>
        </pc:sldMkLst>
      </pc:sldChg>
      <pc:sldChg chg="modSp add mod">
        <pc:chgData name="Erika Wills" userId="a32d244d-3bb4-4e77-8afa-17c481dd091e" providerId="ADAL" clId="{F8ED8DBF-35FE-4411-B274-5BF0517FF9BE}" dt="2023-03-28T16:08:52.436" v="37" actId="20577"/>
        <pc:sldMkLst>
          <pc:docMk/>
          <pc:sldMk cId="1747421499" sldId="272"/>
        </pc:sldMkLst>
      </pc:sldChg>
      <pc:sldChg chg="addSp delSp modSp mod">
        <pc:chgData name="Erika Wills" userId="a32d244d-3bb4-4e77-8afa-17c481dd091e" providerId="ADAL" clId="{F8ED8DBF-35FE-4411-B274-5BF0517FF9BE}" dt="2023-03-28T17:08:31.664" v="111" actId="255"/>
        <pc:sldMkLst>
          <pc:docMk/>
          <pc:sldMk cId="1527993239" sldId="1017"/>
        </pc:sldMkLst>
      </pc:sldChg>
      <pc:sldChg chg="del">
        <pc:chgData name="Erika Wills" userId="a32d244d-3bb4-4e77-8afa-17c481dd091e" providerId="ADAL" clId="{F8ED8DBF-35FE-4411-B274-5BF0517FF9BE}" dt="2023-03-28T16:05:01.885" v="6" actId="47"/>
        <pc:sldMkLst>
          <pc:docMk/>
          <pc:sldMk cId="628737268" sldId="1018"/>
        </pc:sldMkLst>
      </pc:sldChg>
      <pc:sldChg chg="del">
        <pc:chgData name="Erika Wills" userId="a32d244d-3bb4-4e77-8afa-17c481dd091e" providerId="ADAL" clId="{F8ED8DBF-35FE-4411-B274-5BF0517FF9BE}" dt="2023-03-28T16:05:02.842" v="7" actId="47"/>
        <pc:sldMkLst>
          <pc:docMk/>
          <pc:sldMk cId="2104026411" sldId="1020"/>
        </pc:sldMkLst>
      </pc:sldChg>
      <pc:sldChg chg="modSp add mod ord">
        <pc:chgData name="Erika Wills" userId="a32d244d-3bb4-4e77-8afa-17c481dd091e" providerId="ADAL" clId="{F8ED8DBF-35FE-4411-B274-5BF0517FF9BE}" dt="2023-03-28T17:06:47.157" v="89" actId="2711"/>
        <pc:sldMkLst>
          <pc:docMk/>
          <pc:sldMk cId="955621821" sldId="1021"/>
        </pc:sldMkLst>
      </pc:sldChg>
      <pc:sldChg chg="modSp add mod">
        <pc:chgData name="Erika Wills" userId="a32d244d-3bb4-4e77-8afa-17c481dd091e" providerId="ADAL" clId="{F8ED8DBF-35FE-4411-B274-5BF0517FF9BE}" dt="2023-03-28T18:38:04.122" v="1466" actId="20577"/>
        <pc:sldMkLst>
          <pc:docMk/>
          <pc:sldMk cId="944550759" sldId="1022"/>
        </pc:sldMkLst>
      </pc:sldChg>
      <pc:sldChg chg="addSp delSp modSp new mod ord modClrScheme chgLayout">
        <pc:chgData name="Erika Wills" userId="a32d244d-3bb4-4e77-8afa-17c481dd091e" providerId="ADAL" clId="{F8ED8DBF-35FE-4411-B274-5BF0517FF9BE}" dt="2023-03-28T18:24:25.471" v="1465" actId="948"/>
        <pc:sldMkLst>
          <pc:docMk/>
          <pc:sldMk cId="1031325483" sldId="1023"/>
        </pc:sldMkLst>
      </pc:sldChg>
      <pc:sldChg chg="addSp modSp new del mod">
        <pc:chgData name="Erika Wills" userId="a32d244d-3bb4-4e77-8afa-17c481dd091e" providerId="ADAL" clId="{F8ED8DBF-35FE-4411-B274-5BF0517FF9BE}" dt="2023-03-28T16:08:32.401" v="31" actId="47"/>
        <pc:sldMkLst>
          <pc:docMk/>
          <pc:sldMk cId="3004429868" sldId="1023"/>
        </pc:sldMkLst>
      </pc:sldChg>
    </pc:docChg>
  </pc:docChgLst>
  <pc:docChgLst>
    <pc:chgData name="Christoph Lackner" userId="S::clackner@gridprotectionalliance.org::462d0a9a-bf66-49f6-92b1-2d863341e26f" providerId="AD" clId="Web-{A7D30622-F727-619E-F60A-CEB4AC03AE6B}"/>
    <pc:docChg chg="addSld delSld modSld sldOrd">
      <pc:chgData name="Christoph Lackner" userId="S::clackner@gridprotectionalliance.org::462d0a9a-bf66-49f6-92b1-2d863341e26f" providerId="AD" clId="Web-{A7D30622-F727-619E-F60A-CEB4AC03AE6B}" dt="2023-03-29T16:05:43.337" v="223"/>
      <pc:docMkLst>
        <pc:docMk/>
      </pc:docMkLst>
      <pc:sldChg chg="new del">
        <pc:chgData name="Christoph Lackner" userId="S::clackner@gridprotectionalliance.org::462d0a9a-bf66-49f6-92b1-2d863341e26f" providerId="AD" clId="Web-{A7D30622-F727-619E-F60A-CEB4AC03AE6B}" dt="2023-03-29T16:00:12.311" v="2"/>
        <pc:sldMkLst>
          <pc:docMk/>
          <pc:sldMk cId="3457974156" sldId="1024"/>
        </pc:sldMkLst>
      </pc:sldChg>
      <pc:sldChg chg="addSp delSp modSp add ord replId">
        <pc:chgData name="Christoph Lackner" userId="S::clackner@gridprotectionalliance.org::462d0a9a-bf66-49f6-92b1-2d863341e26f" providerId="AD" clId="Web-{A7D30622-F727-619E-F60A-CEB4AC03AE6B}" dt="2023-03-29T16:05:43.337" v="223"/>
        <pc:sldMkLst>
          <pc:docMk/>
          <pc:sldMk cId="2736549422" sldId="1025"/>
        </pc:sldMkLst>
      </pc:sldChg>
    </pc:docChg>
  </pc:docChgLst>
  <pc:docChgLst>
    <pc:chgData name="Erika Wills" userId="a32d244d-3bb4-4e77-8afa-17c481dd091e" providerId="ADAL" clId="{807AB5A1-4EF3-4926-B6F2-D75ECA89C093}"/>
    <pc:docChg chg="undo custSel delSld modSld">
      <pc:chgData name="Erika Wills" userId="a32d244d-3bb4-4e77-8afa-17c481dd091e" providerId="ADAL" clId="{807AB5A1-4EF3-4926-B6F2-D75ECA89C093}" dt="2024-03-19T18:48:52.525" v="444" actId="478"/>
      <pc:docMkLst>
        <pc:docMk/>
      </pc:docMkLst>
      <pc:sldChg chg="addSp delSp modSp mod">
        <pc:chgData name="Erika Wills" userId="a32d244d-3bb4-4e77-8afa-17c481dd091e" providerId="ADAL" clId="{807AB5A1-4EF3-4926-B6F2-D75ECA89C093}" dt="2024-03-19T17:38:33.742" v="378" actId="14100"/>
        <pc:sldMkLst>
          <pc:docMk/>
          <pc:sldMk cId="2523348609" sldId="268"/>
        </pc:sldMkLst>
      </pc:sldChg>
      <pc:sldChg chg="addSp delSp modSp mod">
        <pc:chgData name="Erika Wills" userId="a32d244d-3bb4-4e77-8afa-17c481dd091e" providerId="ADAL" clId="{807AB5A1-4EF3-4926-B6F2-D75ECA89C093}" dt="2024-03-19T18:48:52.525" v="444" actId="478"/>
        <pc:sldMkLst>
          <pc:docMk/>
          <pc:sldMk cId="327160307" sldId="269"/>
        </pc:sldMkLst>
      </pc:sldChg>
      <pc:sldChg chg="addSp delSp modSp mod">
        <pc:chgData name="Erika Wills" userId="a32d244d-3bb4-4e77-8afa-17c481dd091e" providerId="ADAL" clId="{807AB5A1-4EF3-4926-B6F2-D75ECA89C093}" dt="2024-03-19T17:30:24.343" v="310" actId="20577"/>
        <pc:sldMkLst>
          <pc:docMk/>
          <pc:sldMk cId="1747421499" sldId="272"/>
        </pc:sldMkLst>
      </pc:sldChg>
      <pc:sldChg chg="modSp mod">
        <pc:chgData name="Erika Wills" userId="a32d244d-3bb4-4e77-8afa-17c481dd091e" providerId="ADAL" clId="{807AB5A1-4EF3-4926-B6F2-D75ECA89C093}" dt="2024-03-19T17:29:57.212" v="303" actId="948"/>
        <pc:sldMkLst>
          <pc:docMk/>
          <pc:sldMk cId="955621821" sldId="1021"/>
        </pc:sldMkLst>
      </pc:sldChg>
      <pc:sldChg chg="addSp delSp modSp mod">
        <pc:chgData name="Erika Wills" userId="a32d244d-3bb4-4e77-8afa-17c481dd091e" providerId="ADAL" clId="{807AB5A1-4EF3-4926-B6F2-D75ECA89C093}" dt="2024-03-19T17:29:06.660" v="301" actId="465"/>
        <pc:sldMkLst>
          <pc:docMk/>
          <pc:sldMk cId="944550759" sldId="1022"/>
        </pc:sldMkLst>
      </pc:sldChg>
      <pc:sldChg chg="del">
        <pc:chgData name="Erika Wills" userId="a32d244d-3bb4-4e77-8afa-17c481dd091e" providerId="ADAL" clId="{807AB5A1-4EF3-4926-B6F2-D75ECA89C093}" dt="2024-03-19T17:32:11.274" v="377" actId="47"/>
        <pc:sldMkLst>
          <pc:docMk/>
          <pc:sldMk cId="2736549422" sldId="10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8AE9-8300-44FB-BA65-DA3B69CA4D9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D160-A5DB-45F7-9866-51518C90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F4231-5A4F-4B6F-A50B-8E816D1CA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2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  <a:endParaRPr lang="en-US" dirty="0"/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94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7069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0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0275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06236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3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53579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8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84068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2453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2024 Grid Protection Alliance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F30-F54D-62B9-175E-EC6D60D26824}"/>
              </a:ext>
            </a:extLst>
          </p:cNvPr>
          <p:cNvSpPr txBox="1"/>
          <p:nvPr/>
        </p:nvSpPr>
        <p:spPr>
          <a:xfrm>
            <a:off x="3428505" y="925725"/>
            <a:ext cx="5334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1BC8FD-5EC0-8B3A-7CCD-0ABB4DB13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473445"/>
            <a:ext cx="7781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7944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734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4994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3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6333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8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15799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28344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F30-F54D-62B9-175E-EC6D60D26824}"/>
              </a:ext>
            </a:extLst>
          </p:cNvPr>
          <p:cNvSpPr txBox="1"/>
          <p:nvPr/>
        </p:nvSpPr>
        <p:spPr>
          <a:xfrm>
            <a:off x="3428505" y="925725"/>
            <a:ext cx="5334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1BC8FD-5EC0-8B3A-7CCD-0ABB4DB13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473445"/>
            <a:ext cx="7781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83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© 2022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© 2024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8882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1F92A-D119-806A-2F23-22BDABAF0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36940-CB24-52F9-EEE3-C7CEBCF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9439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7878D-C7E7-5A34-94C4-3FAB5B83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66F4E-D221-C6EB-193E-81C783C8F6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2B3C9A-0D94-2471-FB14-130A60F58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" y="375232"/>
            <a:ext cx="2398584" cy="56102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D85C806-557D-98C0-E379-BD6DEF5E1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6101" r="64421" b="27668"/>
          <a:stretch/>
        </p:blipFill>
        <p:spPr>
          <a:xfrm>
            <a:off x="1031893" y="413123"/>
            <a:ext cx="719836" cy="37157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4C60637-8252-056B-4BB9-79E618C5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68628" r="22646" b="-1"/>
          <a:stretch/>
        </p:blipFill>
        <p:spPr>
          <a:xfrm>
            <a:off x="1316692" y="754139"/>
            <a:ext cx="1434447" cy="176008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EAB6FA73-12C7-6998-E2AA-2BAEC7B25FBC}"/>
              </a:ext>
            </a:extLst>
          </p:cNvPr>
          <p:cNvSpPr/>
          <p:nvPr/>
        </p:nvSpPr>
        <p:spPr>
          <a:xfrm>
            <a:off x="1001846" y="685691"/>
            <a:ext cx="202495" cy="41557"/>
          </a:xfrm>
          <a:prstGeom prst="parallelogram">
            <a:avLst>
              <a:gd name="adj" fmla="val 36765"/>
            </a:avLst>
          </a:prstGeom>
          <a:gradFill>
            <a:gsLst>
              <a:gs pos="0">
                <a:schemeClr val="accent1">
                  <a:lumMod val="25000"/>
                </a:schemeClr>
              </a:gs>
              <a:gs pos="42000">
                <a:srgbClr val="0C3F96"/>
              </a:gs>
              <a:gs pos="51000">
                <a:srgbClr val="0C3F96"/>
              </a:gs>
              <a:gs pos="73000">
                <a:schemeClr val="accent1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ACE404C8-8A92-3E91-D967-90B40EFEF1BC}"/>
              </a:ext>
            </a:extLst>
          </p:cNvPr>
          <p:cNvSpPr/>
          <p:nvPr/>
        </p:nvSpPr>
        <p:spPr>
          <a:xfrm>
            <a:off x="1223936" y="688135"/>
            <a:ext cx="547389" cy="41557"/>
          </a:xfrm>
          <a:prstGeom prst="parallelogram">
            <a:avLst>
              <a:gd name="adj" fmla="val 36765"/>
            </a:avLst>
          </a:prstGeom>
          <a:gradFill>
            <a:gsLst>
              <a:gs pos="0">
                <a:schemeClr val="accent1">
                  <a:lumMod val="25000"/>
                </a:schemeClr>
              </a:gs>
              <a:gs pos="42000">
                <a:srgbClr val="0C3F96"/>
              </a:gs>
              <a:gs pos="51000">
                <a:srgbClr val="0C3F96"/>
              </a:gs>
              <a:gs pos="73000">
                <a:schemeClr val="accent1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166FC-3F6F-1E18-4888-42B6B9A6649F}"/>
              </a:ext>
            </a:extLst>
          </p:cNvPr>
          <p:cNvSpPr txBox="1"/>
          <p:nvPr/>
        </p:nvSpPr>
        <p:spPr>
          <a:xfrm>
            <a:off x="713588" y="1789454"/>
            <a:ext cx="3220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View a waveform-of-focus with tools to show detail and share it with others with a URL formatted to show exactly what the user saw, including zoom levels and analytics.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Compare time-correlated events and run a variety of ad-hoc analytics with ease.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211F0-179E-5A44-1B47-42ABA698C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3" r="42838" b="3491"/>
          <a:stretch/>
        </p:blipFill>
        <p:spPr>
          <a:xfrm>
            <a:off x="4899454" y="1789454"/>
            <a:ext cx="6969211" cy="3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E5126-2A97-5489-04B5-61F5C2B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9D69E-77DD-691B-B1FD-A5788994E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895CA-1592-EEE9-07B8-371005D287D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Who We 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97072-8B47-5489-34B6-92684A44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i="1" dirty="0">
                <a:solidFill>
                  <a:schemeClr val="accent6"/>
                </a:solidFill>
              </a:rPr>
              <a:t>GPA is a not-for-profit corporation established in 2010</a:t>
            </a:r>
          </a:p>
          <a:p>
            <a:r>
              <a:rPr lang="en-US" dirty="0"/>
              <a:t>Specialize in software and services for the electric utility industry</a:t>
            </a:r>
          </a:p>
          <a:p>
            <a:r>
              <a:rPr lang="en-US" dirty="0"/>
              <a:t>All software is open source, published under the permissive MIT license</a:t>
            </a:r>
          </a:p>
          <a:p>
            <a:r>
              <a:rPr lang="en-US" dirty="0"/>
              <a:t>Focus on a robust, reliable and resilient grid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04E86DD-667A-43D7-922A-D3A87D077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9"/>
          <a:stretch/>
        </p:blipFill>
        <p:spPr>
          <a:xfrm>
            <a:off x="836612" y="2364208"/>
            <a:ext cx="3876438" cy="29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2131B5-220D-4D18-A825-1B7569B3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Key GPA Staff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A836F7-E2EB-4677-9106-5130EBFB49FF}"/>
              </a:ext>
            </a:extLst>
          </p:cNvPr>
          <p:cNvSpPr/>
          <p:nvPr/>
        </p:nvSpPr>
        <p:spPr>
          <a:xfrm>
            <a:off x="3683188" y="2187378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new software development projects and assures the successful completion of established projects.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Provides engineering </a:t>
            </a: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oversight of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GPA analytic applications.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8+ years’ experience with synchrophasor data analytics and use of synchrophasor data in various applications such as state estimation, predictive maintenance, and system parameter estimation.</a:t>
            </a:r>
          </a:p>
          <a:p>
            <a:pPr marL="154513" lvl="0" indent="-154513" defTabSz="457200">
              <a:spcAft>
                <a:spcPts val="400"/>
              </a:spcAft>
              <a:buClr>
                <a:srgbClr val="C0CF3A"/>
              </a:buClr>
              <a:buFont typeface="Symbol" panose="05050102010706020507" pitchFamily="18" charset="2"/>
              <a:buChar char=""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Specializes</a:t>
            </a: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the development of real-time and offline data analytics for power systems.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37CBAD-EF56-491A-B517-9E1DF1260451}"/>
              </a:ext>
            </a:extLst>
          </p:cNvPr>
          <p:cNvSpPr/>
          <p:nvPr/>
        </p:nvSpPr>
        <p:spPr>
          <a:xfrm>
            <a:off x="114060" y="2052330"/>
            <a:ext cx="3060384" cy="1676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Grid Protection Alliance, Inc., specializes in the development and support of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innovative software solutions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for the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electric industry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GPA has a track record of innovation and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has led major software development projects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with client utilities and the Federal Government.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addition to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custom application development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GPA offers services for installation, set-up, integration, and on-going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maintenance of its open-source software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76D0A-AF3E-4298-96A0-9C35E229D124}"/>
              </a:ext>
            </a:extLst>
          </p:cNvPr>
          <p:cNvSpPr/>
          <p:nvPr/>
        </p:nvSpPr>
        <p:spPr>
          <a:xfrm>
            <a:off x="3959604" y="4646332"/>
            <a:ext cx="411840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Oversees GPA software development and provides software system design and development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25+ years’ expertise in high-performance software system design, development, and delivery.  Has led numerous large software development projects.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 years at the Tennessee Valley Authority leading synchrophasor software development among other operational systems.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Active participant in NASPI and other industry efforts to improve synchrophasor data systems.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709B5-F567-4638-A973-29D71469E492}"/>
              </a:ext>
            </a:extLst>
          </p:cNvPr>
          <p:cNvSpPr/>
          <p:nvPr/>
        </p:nvSpPr>
        <p:spPr>
          <a:xfrm>
            <a:off x="810036" y="4166452"/>
            <a:ext cx="334488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D61981-9ADF-43C9-A72C-5237DE7F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284194"/>
            <a:ext cx="1761782" cy="8174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F00637-026A-4B60-BD54-40E0991D2406}"/>
              </a:ext>
            </a:extLst>
          </p:cNvPr>
          <p:cNvSpPr/>
          <p:nvPr/>
        </p:nvSpPr>
        <p:spPr>
          <a:xfrm>
            <a:off x="89330" y="4654407"/>
            <a:ext cx="3870274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Major contributor to GPA software solutions and provides system support and integration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10 years’ experience in developing .NET solutions, much of that time contributing significantly to GPA’s core code base – the Grid Solutions Framework. 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Specializes in the management of data from substation devices – PMUs, DFRs, power quality meters, and relays.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Prior to joining GPA, extensive experience at the Tennessee Valley Authority in development of synchrophasor data software.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2664CF-2603-4B95-B4A2-174F4EE5FE67}"/>
              </a:ext>
            </a:extLst>
          </p:cNvPr>
          <p:cNvSpPr/>
          <p:nvPr/>
        </p:nvSpPr>
        <p:spPr>
          <a:xfrm>
            <a:off x="4807952" y="3762780"/>
            <a:ext cx="264514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Ritchie Carroll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457200">
              <a:lnSpc>
                <a:spcPct val="115000"/>
              </a:lnSpc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Solutions Architect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800" b="1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Systems Architect &amp; Lead Developer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1B9D37-C750-4DF1-9F88-AD4F41F9C260}"/>
              </a:ext>
            </a:extLst>
          </p:cNvPr>
          <p:cNvSpPr/>
          <p:nvPr/>
        </p:nvSpPr>
        <p:spPr>
          <a:xfrm>
            <a:off x="762515" y="3760236"/>
            <a:ext cx="210709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Stephen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R="0" lvl="0" indent="0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Systems Analyst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Lead Software Development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0ABB9D-CD4F-41D2-B050-17193B4A6A00}"/>
              </a:ext>
            </a:extLst>
          </p:cNvPr>
          <p:cNvSpPr/>
          <p:nvPr/>
        </p:nvSpPr>
        <p:spPr>
          <a:xfrm>
            <a:off x="8178383" y="4749147"/>
            <a:ext cx="3641705" cy="105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collaborations within the utility industry to support the development and maintenance of open-source software.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 GPA’s open-source software and consulting-service business.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Expertise in grid operations, IT/OT architecture, information management, and control systems.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58B49C-34FF-4AB1-BBBB-6E4C3221BFC6}"/>
              </a:ext>
            </a:extLst>
          </p:cNvPr>
          <p:cNvSpPr/>
          <p:nvPr/>
        </p:nvSpPr>
        <p:spPr>
          <a:xfrm>
            <a:off x="4504155" y="1310723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Dr. Christoph Lackner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Operating Officer &amp; Lead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Operational </a:t>
            </a:r>
            <a:r>
              <a:rPr lang="en-US" sz="800" b="1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&amp; Engineering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2B5366-3CF7-4109-8D6C-2CE3BF2626E7}"/>
              </a:ext>
            </a:extLst>
          </p:cNvPr>
          <p:cNvSpPr/>
          <p:nvPr/>
        </p:nvSpPr>
        <p:spPr>
          <a:xfrm>
            <a:off x="9117455" y="3740929"/>
            <a:ext cx="1871135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Russell Robertson</a:t>
            </a:r>
            <a:b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Principal</a:t>
            </a:r>
            <a:b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Strategic Studies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46" name="Picture 4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D5A4500-2587-4B1E-B637-1C24044F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6" y="1340640"/>
            <a:ext cx="658950" cy="838663"/>
          </a:xfrm>
          <a:prstGeom prst="rect">
            <a:avLst/>
          </a:prstGeom>
        </p:spPr>
      </p:pic>
      <p:pic>
        <p:nvPicPr>
          <p:cNvPr id="47" name="Picture 4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52DECFA-09BC-4252-9C73-046301323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3" y="3801959"/>
            <a:ext cx="642564" cy="771077"/>
          </a:xfrm>
          <a:prstGeom prst="rect">
            <a:avLst/>
          </a:prstGeom>
        </p:spPr>
      </p:pic>
      <p:pic>
        <p:nvPicPr>
          <p:cNvPr id="48" name="Picture 4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F9FB414-63C1-44A5-BFC1-80F98B4E9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" y="3721623"/>
            <a:ext cx="681130" cy="851413"/>
          </a:xfrm>
          <a:prstGeom prst="rect">
            <a:avLst/>
          </a:prstGeom>
        </p:spPr>
      </p:pic>
      <p:pic>
        <p:nvPicPr>
          <p:cNvPr id="50" name="Picture 4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D4C4227-F289-4B0E-892D-28F48786C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83" y="3655503"/>
            <a:ext cx="717838" cy="897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38FA0-55B9-0558-03FE-C2272F77A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088" y="1379921"/>
            <a:ext cx="626011" cy="6260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FD7CF0-CD9B-53D9-F8BC-BC11A0CB5958}"/>
              </a:ext>
            </a:extLst>
          </p:cNvPr>
          <p:cNvSpPr/>
          <p:nvPr/>
        </p:nvSpPr>
        <p:spPr>
          <a:xfrm>
            <a:off x="8075254" y="2219801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Oversees customer support and project progress.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training curricula and software documentation.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Previous experience in sales, operations and technical support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10+ years of experience in customer support and project management.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F26D4-EC46-C75C-96DE-27D4FA4E4901}"/>
              </a:ext>
            </a:extLst>
          </p:cNvPr>
          <p:cNvSpPr/>
          <p:nvPr/>
        </p:nvSpPr>
        <p:spPr>
          <a:xfrm>
            <a:off x="8896221" y="1343146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Erika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Support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Support &amp; Project 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F80150-4C13-D579-D939-EDACDEDB00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8FD5F-A245-FA78-F660-AA408B3AB8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87" y="6359655"/>
            <a:ext cx="1416950" cy="547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760BFB-BA9D-8CDA-8952-6154D0043C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2812" b="66715"/>
          <a:stretch/>
        </p:blipFill>
        <p:spPr>
          <a:xfrm>
            <a:off x="9957848" y="6359064"/>
            <a:ext cx="385248" cy="1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CE7BA-2692-B920-E996-C9A38C69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9F789-070F-B4D4-889C-D5F42C0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openXDA Suite of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10F40-707F-373C-3C1C-356CA4E8AF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52A014-194A-EC43-9606-FA9ACD7F6332}"/>
              </a:ext>
            </a:extLst>
          </p:cNvPr>
          <p:cNvSpPr txBox="1"/>
          <p:nvPr/>
        </p:nvSpPr>
        <p:spPr>
          <a:xfrm>
            <a:off x="9610942" y="2971695"/>
            <a:ext cx="197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Our applications are involved in all stages of the data lifecycle.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AA9F98-A319-65BC-0EA9-CA62B733A4F1}"/>
              </a:ext>
            </a:extLst>
          </p:cNvPr>
          <p:cNvGrpSpPr/>
          <p:nvPr/>
        </p:nvGrpSpPr>
        <p:grpSpPr>
          <a:xfrm>
            <a:off x="839788" y="1642437"/>
            <a:ext cx="8680688" cy="3878200"/>
            <a:chOff x="839788" y="1642437"/>
            <a:chExt cx="8680688" cy="3878200"/>
          </a:xfrm>
        </p:grpSpPr>
        <p:pic>
          <p:nvPicPr>
            <p:cNvPr id="16" name="Picture 6" descr="Schneider Electric - ION — Prescriptive Data">
              <a:extLst>
                <a:ext uri="{FF2B5EF4-FFF2-40B4-BE49-F238E27FC236}">
                  <a16:creationId xmlns:a16="http://schemas.microsoft.com/office/drawing/2014/main" id="{5A776CBA-3B65-A1BB-AAB1-53AA92370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71" y="2070097"/>
              <a:ext cx="429015" cy="42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cdn1.nrgedge.net/company/SCHWEITZER%20ENGINEERING%20LABORATORIES.jpg">
              <a:extLst>
                <a:ext uri="{FF2B5EF4-FFF2-40B4-BE49-F238E27FC236}">
                  <a16:creationId xmlns:a16="http://schemas.microsoft.com/office/drawing/2014/main" id="{5127999F-CFE4-E027-6730-596AAFA3A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71" y="2503408"/>
              <a:ext cx="1032827" cy="35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ranetz Power Monitoring">
              <a:extLst>
                <a:ext uri="{FF2B5EF4-FFF2-40B4-BE49-F238E27FC236}">
                  <a16:creationId xmlns:a16="http://schemas.microsoft.com/office/drawing/2014/main" id="{9C7209A1-9C91-4E8D-B242-FDB2AD4C3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71" y="2861757"/>
              <a:ext cx="1106377" cy="23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6E5886A3-DC45-6BB8-982C-10AC7A40F5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1029971" y="3218330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088DF0CA-3C5B-150A-3016-936F578CBB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1029971" y="3999496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9A25B231-9591-26AB-98CC-CE515F4649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1029971" y="4780662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EEA8F8-0AB0-A62B-B372-59F76C943779}"/>
                </a:ext>
              </a:extLst>
            </p:cNvPr>
            <p:cNvSpPr txBox="1"/>
            <p:nvPr/>
          </p:nvSpPr>
          <p:spPr>
            <a:xfrm>
              <a:off x="1029971" y="3536121"/>
              <a:ext cx="614796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DFR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BD1B1-7C38-26C5-2F03-5F413E963D13}"/>
                </a:ext>
              </a:extLst>
            </p:cNvPr>
            <p:cNvSpPr txBox="1"/>
            <p:nvPr/>
          </p:nvSpPr>
          <p:spPr>
            <a:xfrm>
              <a:off x="1029971" y="4335028"/>
              <a:ext cx="730605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Relay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D1DAD7-AA76-38E0-CEE4-B21969C0C0F5}"/>
                </a:ext>
              </a:extLst>
            </p:cNvPr>
            <p:cNvSpPr txBox="1"/>
            <p:nvPr/>
          </p:nvSpPr>
          <p:spPr>
            <a:xfrm>
              <a:off x="1029971" y="5133936"/>
              <a:ext cx="700394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PQM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6826EB-7474-FE03-0B94-A7C776A57977}"/>
                </a:ext>
              </a:extLst>
            </p:cNvPr>
            <p:cNvSpPr txBox="1"/>
            <p:nvPr/>
          </p:nvSpPr>
          <p:spPr>
            <a:xfrm>
              <a:off x="839788" y="1729388"/>
              <a:ext cx="1349932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Field Devices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A884B0-664F-E36F-F900-0CB5ACDA5BAE}"/>
                </a:ext>
              </a:extLst>
            </p:cNvPr>
            <p:cNvSpPr txBox="1"/>
            <p:nvPr/>
          </p:nvSpPr>
          <p:spPr>
            <a:xfrm>
              <a:off x="2298894" y="1729388"/>
              <a:ext cx="2724535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Control Center Infrastructure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A4FAC7-5694-ABAE-ABE4-CFDA94AE6EFD}"/>
                </a:ext>
              </a:extLst>
            </p:cNvPr>
            <p:cNvSpPr txBox="1"/>
            <p:nvPr/>
          </p:nvSpPr>
          <p:spPr>
            <a:xfrm>
              <a:off x="7382920" y="1729388"/>
              <a:ext cx="2100174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Engineering Desktops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89C129-7701-6AAD-6B61-6D496C43E28B}"/>
                </a:ext>
              </a:extLst>
            </p:cNvPr>
            <p:cNvGrpSpPr/>
            <p:nvPr/>
          </p:nvGrpSpPr>
          <p:grpSpPr>
            <a:xfrm>
              <a:off x="2641675" y="2045675"/>
              <a:ext cx="2341685" cy="1494580"/>
              <a:chOff x="2437791" y="2045675"/>
              <a:chExt cx="2341685" cy="1494580"/>
            </a:xfrm>
          </p:grpSpPr>
          <p:sp>
            <p:nvSpPr>
              <p:cNvPr id="26" name="Rectangle: Rounded Corners 23">
                <a:extLst>
                  <a:ext uri="{FF2B5EF4-FFF2-40B4-BE49-F238E27FC236}">
                    <a16:creationId xmlns:a16="http://schemas.microsoft.com/office/drawing/2014/main" id="{B2462C91-86DA-1E87-F1A4-26995BD909CA}"/>
                  </a:ext>
                </a:extLst>
              </p:cNvPr>
              <p:cNvSpPr/>
              <p:nvPr/>
            </p:nvSpPr>
            <p:spPr>
              <a:xfrm>
                <a:off x="2437791" y="2045675"/>
                <a:ext cx="2341685" cy="1494580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E74053D-70AA-2006-2501-1D5E8A554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605" y="2111670"/>
                <a:ext cx="2234057" cy="55851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F378873-9CEE-42DC-BD21-07DD29C31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0015" y="2861916"/>
                <a:ext cx="2277236" cy="603103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EDF535-1BE9-A334-B13A-70E43F0843A5}"/>
                  </a:ext>
                </a:extLst>
              </p:cNvPr>
              <p:cNvSpPr txBox="1"/>
              <p:nvPr/>
            </p:nvSpPr>
            <p:spPr>
              <a:xfrm>
                <a:off x="3422569" y="2602873"/>
                <a:ext cx="372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OR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339D9AF-847E-8825-F6E0-579E593347A4}"/>
                </a:ext>
              </a:extLst>
            </p:cNvPr>
            <p:cNvGrpSpPr/>
            <p:nvPr/>
          </p:nvGrpSpPr>
          <p:grpSpPr>
            <a:xfrm>
              <a:off x="2641675" y="3743733"/>
              <a:ext cx="2341685" cy="1494580"/>
              <a:chOff x="2437791" y="3743733"/>
              <a:chExt cx="2341685" cy="1494580"/>
            </a:xfrm>
          </p:grpSpPr>
          <p:sp>
            <p:nvSpPr>
              <p:cNvPr id="32" name="Rectangle: Rounded Corners 29">
                <a:extLst>
                  <a:ext uri="{FF2B5EF4-FFF2-40B4-BE49-F238E27FC236}">
                    <a16:creationId xmlns:a16="http://schemas.microsoft.com/office/drawing/2014/main" id="{A3B2B5A2-7665-2B89-B715-1FE6743B9D55}"/>
                  </a:ext>
                </a:extLst>
              </p:cNvPr>
              <p:cNvSpPr/>
              <p:nvPr/>
            </p:nvSpPr>
            <p:spPr>
              <a:xfrm>
                <a:off x="2437791" y="3743733"/>
                <a:ext cx="2341685" cy="1494580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1E4BFC-B5DC-A391-BCBD-68588A9C71F9}"/>
                  </a:ext>
                </a:extLst>
              </p:cNvPr>
              <p:cNvSpPr txBox="1"/>
              <p:nvPr/>
            </p:nvSpPr>
            <p:spPr>
              <a:xfrm>
                <a:off x="3422569" y="4294752"/>
                <a:ext cx="37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OR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23B3714-83D7-1CC6-DE62-83EF8CB16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0788" y="4588791"/>
                <a:ext cx="2195691" cy="558227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42C418A-EA04-AADE-ADE8-BC6DF003A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9086" y="3766322"/>
                <a:ext cx="2059095" cy="514774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5ED1774-2F8D-079C-B909-0BBF2F5EBEAC}"/>
                </a:ext>
              </a:extLst>
            </p:cNvPr>
            <p:cNvGrpSpPr/>
            <p:nvPr/>
          </p:nvGrpSpPr>
          <p:grpSpPr>
            <a:xfrm>
              <a:off x="7544874" y="2100068"/>
              <a:ext cx="1806710" cy="449719"/>
              <a:chOff x="7541406" y="2100068"/>
              <a:chExt cx="1806710" cy="449719"/>
            </a:xfrm>
          </p:grpSpPr>
          <p:sp>
            <p:nvSpPr>
              <p:cNvPr id="13" name="Rectangle: Rounded Corners 10">
                <a:extLst>
                  <a:ext uri="{FF2B5EF4-FFF2-40B4-BE49-F238E27FC236}">
                    <a16:creationId xmlns:a16="http://schemas.microsoft.com/office/drawing/2014/main" id="{8BDF79D1-7E4D-DE90-20DA-11E9F079BEBA}"/>
                  </a:ext>
                </a:extLst>
              </p:cNvPr>
              <p:cNvSpPr/>
              <p:nvPr/>
            </p:nvSpPr>
            <p:spPr>
              <a:xfrm>
                <a:off x="7541406" y="2100068"/>
                <a:ext cx="1806710" cy="449719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C5D256-0CE8-659F-4D5F-4A5D25644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1655" y="2198669"/>
                <a:ext cx="1626213" cy="252517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3215630-1D2B-D42E-1125-CCEB9A452B1C}"/>
                </a:ext>
              </a:extLst>
            </p:cNvPr>
            <p:cNvGrpSpPr/>
            <p:nvPr/>
          </p:nvGrpSpPr>
          <p:grpSpPr>
            <a:xfrm>
              <a:off x="7544874" y="3375243"/>
              <a:ext cx="1806710" cy="449719"/>
              <a:chOff x="7541406" y="2688563"/>
              <a:chExt cx="1806710" cy="449719"/>
            </a:xfrm>
          </p:grpSpPr>
          <p:sp>
            <p:nvSpPr>
              <p:cNvPr id="12" name="Rectangle: Rounded Corners 9">
                <a:extLst>
                  <a:ext uri="{FF2B5EF4-FFF2-40B4-BE49-F238E27FC236}">
                    <a16:creationId xmlns:a16="http://schemas.microsoft.com/office/drawing/2014/main" id="{48E7563B-9F02-8CC0-D698-5D91B8D3F266}"/>
                  </a:ext>
                </a:extLst>
              </p:cNvPr>
              <p:cNvSpPr/>
              <p:nvPr/>
            </p:nvSpPr>
            <p:spPr>
              <a:xfrm>
                <a:off x="7541406" y="2688563"/>
                <a:ext cx="1806710" cy="449719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518B50-7F10-6455-2E4F-DF3C2BA3D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1655" y="2710145"/>
                <a:ext cx="1626213" cy="406554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DF04B0B-A735-C3F8-5129-A08420990D52}"/>
                </a:ext>
              </a:extLst>
            </p:cNvPr>
            <p:cNvGrpSpPr/>
            <p:nvPr/>
          </p:nvGrpSpPr>
          <p:grpSpPr>
            <a:xfrm>
              <a:off x="5455544" y="2027008"/>
              <a:ext cx="1806710" cy="646978"/>
              <a:chOff x="5455544" y="2027008"/>
              <a:chExt cx="1806710" cy="646978"/>
            </a:xfrm>
          </p:grpSpPr>
          <p:sp>
            <p:nvSpPr>
              <p:cNvPr id="14" name="Rectangle: Rounded Corners 11">
                <a:extLst>
                  <a:ext uri="{FF2B5EF4-FFF2-40B4-BE49-F238E27FC236}">
                    <a16:creationId xmlns:a16="http://schemas.microsoft.com/office/drawing/2014/main" id="{33C56478-2AC2-0933-3D56-F2394E288947}"/>
                  </a:ext>
                </a:extLst>
              </p:cNvPr>
              <p:cNvSpPr/>
              <p:nvPr/>
            </p:nvSpPr>
            <p:spPr>
              <a:xfrm>
                <a:off x="5455544" y="2027008"/>
                <a:ext cx="1806710" cy="646978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D2FBAE3-3238-41E8-569D-37DDC259C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3230" y="2147796"/>
                <a:ext cx="1551339" cy="405402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B626108-D998-717A-2940-B8DF31E532A7}"/>
                </a:ext>
              </a:extLst>
            </p:cNvPr>
            <p:cNvGrpSpPr/>
            <p:nvPr/>
          </p:nvGrpSpPr>
          <p:grpSpPr>
            <a:xfrm>
              <a:off x="7544874" y="3954073"/>
              <a:ext cx="1806710" cy="520427"/>
              <a:chOff x="7541406" y="3915924"/>
              <a:chExt cx="1806710" cy="520427"/>
            </a:xfrm>
          </p:grpSpPr>
          <p:sp>
            <p:nvSpPr>
              <p:cNvPr id="10" name="Rectangle: Rounded Corners 7">
                <a:extLst>
                  <a:ext uri="{FF2B5EF4-FFF2-40B4-BE49-F238E27FC236}">
                    <a16:creationId xmlns:a16="http://schemas.microsoft.com/office/drawing/2014/main" id="{1BEFB175-7071-3518-7FC4-D84F19C9750E}"/>
                  </a:ext>
                </a:extLst>
              </p:cNvPr>
              <p:cNvSpPr/>
              <p:nvPr/>
            </p:nvSpPr>
            <p:spPr>
              <a:xfrm>
                <a:off x="7541406" y="3915924"/>
                <a:ext cx="1806710" cy="520427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2FE2040-7413-A075-A254-C7055F3CB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7854" y="3958347"/>
                <a:ext cx="1213815" cy="43558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8EAFA71-9D69-5B96-5839-8538A066B06D}"/>
                </a:ext>
              </a:extLst>
            </p:cNvPr>
            <p:cNvGrpSpPr/>
            <p:nvPr/>
          </p:nvGrpSpPr>
          <p:grpSpPr>
            <a:xfrm>
              <a:off x="7544874" y="4603611"/>
              <a:ext cx="1806710" cy="592947"/>
              <a:chOff x="7541406" y="4603611"/>
              <a:chExt cx="1806710" cy="592947"/>
            </a:xfrm>
          </p:grpSpPr>
          <p:sp>
            <p:nvSpPr>
              <p:cNvPr id="9" name="Rectangle: Rounded Corners 6">
                <a:extLst>
                  <a:ext uri="{FF2B5EF4-FFF2-40B4-BE49-F238E27FC236}">
                    <a16:creationId xmlns:a16="http://schemas.microsoft.com/office/drawing/2014/main" id="{69A97E17-A766-4BB0-95BA-0FABB0976562}"/>
                  </a:ext>
                </a:extLst>
              </p:cNvPr>
              <p:cNvSpPr/>
              <p:nvPr/>
            </p:nvSpPr>
            <p:spPr>
              <a:xfrm>
                <a:off x="7541406" y="4603611"/>
                <a:ext cx="1806710" cy="592947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6936570-400F-7841-A1EC-35D0696D3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0257" y="4675225"/>
                <a:ext cx="1589009" cy="449719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CA7647-03D9-9827-052E-BB57C6B7322B}"/>
                </a:ext>
              </a:extLst>
            </p:cNvPr>
            <p:cNvSpPr txBox="1"/>
            <p:nvPr/>
          </p:nvSpPr>
          <p:spPr>
            <a:xfrm>
              <a:off x="5455544" y="1745145"/>
              <a:ext cx="1551339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External Access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42CEB2-2B88-9D5A-89B1-AB443EE46181}"/>
                </a:ext>
              </a:extLst>
            </p:cNvPr>
            <p:cNvGrpSpPr/>
            <p:nvPr/>
          </p:nvGrpSpPr>
          <p:grpSpPr>
            <a:xfrm>
              <a:off x="5585113" y="4355018"/>
              <a:ext cx="1547573" cy="705604"/>
              <a:chOff x="5585113" y="4355018"/>
              <a:chExt cx="1547573" cy="705604"/>
            </a:xfrm>
          </p:grpSpPr>
          <p:sp>
            <p:nvSpPr>
              <p:cNvPr id="8" name="Rectangle: Rounded Corners 5">
                <a:extLst>
                  <a:ext uri="{FF2B5EF4-FFF2-40B4-BE49-F238E27FC236}">
                    <a16:creationId xmlns:a16="http://schemas.microsoft.com/office/drawing/2014/main" id="{8DB9D197-B893-0891-98B3-D0E0B3A47616}"/>
                  </a:ext>
                </a:extLst>
              </p:cNvPr>
              <p:cNvSpPr/>
              <p:nvPr/>
            </p:nvSpPr>
            <p:spPr>
              <a:xfrm>
                <a:off x="5585113" y="4355018"/>
                <a:ext cx="1547573" cy="705604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B0D7ED97-D98F-C45E-8500-0CD99CA6C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468" y="4419030"/>
                <a:ext cx="1162863" cy="577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9E02AF-9125-969C-D721-540C7FA4E05E}"/>
                </a:ext>
              </a:extLst>
            </p:cNvPr>
            <p:cNvSpPr txBox="1"/>
            <p:nvPr/>
          </p:nvSpPr>
          <p:spPr>
            <a:xfrm>
              <a:off x="5496742" y="2899764"/>
              <a:ext cx="1886178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Configuration Tools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6D9F306-D2D3-8292-30C8-4FEEF7F28FE6}"/>
                </a:ext>
              </a:extLst>
            </p:cNvPr>
            <p:cNvGrpSpPr/>
            <p:nvPr/>
          </p:nvGrpSpPr>
          <p:grpSpPr>
            <a:xfrm>
              <a:off x="5585113" y="3273364"/>
              <a:ext cx="1547573" cy="399289"/>
              <a:chOff x="5585113" y="3273364"/>
              <a:chExt cx="1547573" cy="399289"/>
            </a:xfrm>
          </p:grpSpPr>
          <p:sp>
            <p:nvSpPr>
              <p:cNvPr id="45" name="Rectangle: Rounded Corners 42">
                <a:extLst>
                  <a:ext uri="{FF2B5EF4-FFF2-40B4-BE49-F238E27FC236}">
                    <a16:creationId xmlns:a16="http://schemas.microsoft.com/office/drawing/2014/main" id="{524293D3-A108-AE8E-0673-E41277219AAC}"/>
                  </a:ext>
                </a:extLst>
              </p:cNvPr>
              <p:cNvSpPr/>
              <p:nvPr/>
            </p:nvSpPr>
            <p:spPr>
              <a:xfrm>
                <a:off x="5585113" y="3273364"/>
                <a:ext cx="1547573" cy="399289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4FEE130-5781-9BA9-D2BC-2E41A53EA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171" y="3339758"/>
                <a:ext cx="1407457" cy="266500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6D7150-416A-D545-FFCD-7C952E12A636}"/>
                </a:ext>
              </a:extLst>
            </p:cNvPr>
            <p:cNvSpPr/>
            <p:nvPr/>
          </p:nvSpPr>
          <p:spPr>
            <a:xfrm>
              <a:off x="894630" y="1651647"/>
              <a:ext cx="1436107" cy="37886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AD2573-9C9C-F77A-E0B9-2E1DFB883EBD}"/>
                </a:ext>
              </a:extLst>
            </p:cNvPr>
            <p:cNvSpPr/>
            <p:nvPr/>
          </p:nvSpPr>
          <p:spPr>
            <a:xfrm>
              <a:off x="2330736" y="1651646"/>
              <a:ext cx="3032973" cy="37886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61F3F3B-ECC0-F9C9-B17A-9D3B4553799D}"/>
                </a:ext>
              </a:extLst>
            </p:cNvPr>
            <p:cNvSpPr/>
            <p:nvPr/>
          </p:nvSpPr>
          <p:spPr>
            <a:xfrm>
              <a:off x="5363709" y="1651642"/>
              <a:ext cx="1991035" cy="11816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8ECF568-58A9-A4F7-68AD-AB98AB2A8F83}"/>
                </a:ext>
              </a:extLst>
            </p:cNvPr>
            <p:cNvSpPr/>
            <p:nvPr/>
          </p:nvSpPr>
          <p:spPr>
            <a:xfrm>
              <a:off x="5371790" y="2831428"/>
              <a:ext cx="1984248" cy="1120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8">
              <a:extLst>
                <a:ext uri="{FF2B5EF4-FFF2-40B4-BE49-F238E27FC236}">
                  <a16:creationId xmlns:a16="http://schemas.microsoft.com/office/drawing/2014/main" id="{0FDE7545-AB47-7187-A168-944388D2DB87}"/>
                </a:ext>
              </a:extLst>
            </p:cNvPr>
            <p:cNvSpPr/>
            <p:nvPr/>
          </p:nvSpPr>
          <p:spPr>
            <a:xfrm>
              <a:off x="5359448" y="1642437"/>
              <a:ext cx="4161028" cy="3803904"/>
            </a:xfrm>
            <a:custGeom>
              <a:avLst/>
              <a:gdLst>
                <a:gd name="connsiteX0" fmla="*/ 0 w 2649416"/>
                <a:gd name="connsiteY0" fmla="*/ 2579076 h 2584938"/>
                <a:gd name="connsiteX1" fmla="*/ 5862 w 2649416"/>
                <a:gd name="connsiteY1" fmla="*/ 1576753 h 2584938"/>
                <a:gd name="connsiteX2" fmla="*/ 1271954 w 2649416"/>
                <a:gd name="connsiteY2" fmla="*/ 1565030 h 2584938"/>
                <a:gd name="connsiteX3" fmla="*/ 1277816 w 2649416"/>
                <a:gd name="connsiteY3" fmla="*/ 5861 h 2584938"/>
                <a:gd name="connsiteX4" fmla="*/ 2649416 w 2649416"/>
                <a:gd name="connsiteY4" fmla="*/ 0 h 2584938"/>
                <a:gd name="connsiteX5" fmla="*/ 2631831 w 2649416"/>
                <a:gd name="connsiteY5" fmla="*/ 2584938 h 2584938"/>
                <a:gd name="connsiteX6" fmla="*/ 0 w 2649416"/>
                <a:gd name="connsiteY6" fmla="*/ 2579076 h 25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16" h="2584938">
                  <a:moveTo>
                    <a:pt x="0" y="2579076"/>
                  </a:moveTo>
                  <a:lnTo>
                    <a:pt x="5862" y="1576753"/>
                  </a:lnTo>
                  <a:lnTo>
                    <a:pt x="1271954" y="1565030"/>
                  </a:lnTo>
                  <a:lnTo>
                    <a:pt x="1277816" y="5861"/>
                  </a:lnTo>
                  <a:lnTo>
                    <a:pt x="2649416" y="0"/>
                  </a:lnTo>
                  <a:lnTo>
                    <a:pt x="2631831" y="2584938"/>
                  </a:lnTo>
                  <a:lnTo>
                    <a:pt x="0" y="2579076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6D468A2-9A2F-31D0-C101-06A74E0C32B5}"/>
                </a:ext>
              </a:extLst>
            </p:cNvPr>
            <p:cNvGrpSpPr/>
            <p:nvPr/>
          </p:nvGrpSpPr>
          <p:grpSpPr>
            <a:xfrm>
              <a:off x="7544874" y="2678898"/>
              <a:ext cx="1806710" cy="567234"/>
              <a:chOff x="7541406" y="3249965"/>
              <a:chExt cx="1806710" cy="567234"/>
            </a:xfrm>
          </p:grpSpPr>
          <p:sp>
            <p:nvSpPr>
              <p:cNvPr id="11" name="Rectangle: Rounded Corners 8">
                <a:extLst>
                  <a:ext uri="{FF2B5EF4-FFF2-40B4-BE49-F238E27FC236}">
                    <a16:creationId xmlns:a16="http://schemas.microsoft.com/office/drawing/2014/main" id="{31E1224E-9E5D-BC42-D2A7-FDC4C9986A5F}"/>
                  </a:ext>
                </a:extLst>
              </p:cNvPr>
              <p:cNvSpPr/>
              <p:nvPr/>
            </p:nvSpPr>
            <p:spPr>
              <a:xfrm>
                <a:off x="7541406" y="3249965"/>
                <a:ext cx="1806710" cy="567234"/>
              </a:xfrm>
              <a:prstGeom prst="roundRect">
                <a:avLst>
                  <a:gd name="adj" fmla="val 12209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 descr="A blue letters on a black background&#10;&#10;Description automatically generated">
                <a:extLst>
                  <a:ext uri="{FF2B5EF4-FFF2-40B4-BE49-F238E27FC236}">
                    <a16:creationId xmlns:a16="http://schemas.microsoft.com/office/drawing/2014/main" id="{7C8A5CA0-A4E5-4701-3C17-3770DD7C9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7945" y="3364211"/>
                <a:ext cx="1793633" cy="3387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455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5AE6F-9B23-5375-C872-C1206722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603241" cy="33441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51F54-D775-4895-BCB0-AD77DC94E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52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52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37A66-6C33-AFB9-B521-F7DC63371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1"/>
            <a:ext cx="3904861" cy="33441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>
                    <a:tint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2025 Grid Protection Alliance</a:t>
            </a:r>
          </a:p>
        </p:txBody>
      </p:sp>
      <p:pic>
        <p:nvPicPr>
          <p:cNvPr id="5" name="Picture 4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4D695022-F6B6-A943-8B6D-C2320EE9B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7" y="612438"/>
            <a:ext cx="10991461" cy="5633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82CA63-F0DF-ACCF-84B9-F89B77BD37DA}"/>
              </a:ext>
            </a:extLst>
          </p:cNvPr>
          <p:cNvSpPr/>
          <p:nvPr/>
        </p:nvSpPr>
        <p:spPr>
          <a:xfrm>
            <a:off x="8258270" y="2198099"/>
            <a:ext cx="1747038" cy="36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F9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EA71212-3894-2AAD-F661-E47DBE767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4581"/>
          <a:stretch/>
        </p:blipFill>
        <p:spPr>
          <a:xfrm>
            <a:off x="8258270" y="2195348"/>
            <a:ext cx="2155436" cy="502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2559E-0CEF-F842-648D-330938813461}"/>
              </a:ext>
            </a:extLst>
          </p:cNvPr>
          <p:cNvSpPr txBox="1"/>
          <p:nvPr/>
        </p:nvSpPr>
        <p:spPr>
          <a:xfrm>
            <a:off x="4441372" y="1597838"/>
            <a:ext cx="770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48EF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COMTRADE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648EF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FBC52-E008-FCC3-970B-7BD81100AC22}"/>
              </a:ext>
            </a:extLst>
          </p:cNvPr>
          <p:cNvSpPr txBox="1"/>
          <p:nvPr/>
        </p:nvSpPr>
        <p:spPr>
          <a:xfrm>
            <a:off x="4574332" y="2538982"/>
            <a:ext cx="770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48EF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COMTRADE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648EF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751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A4F96EE-5DD5-01D9-FD4B-B7C4B175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68650"/>
            <a:ext cx="5181600" cy="3008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The interval data processing pipeline includes: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Collecting daily statistics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Triggering configured alarm thresholds as appropriate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Collecting data completeness information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Collecting data quality information, including identifying latched values and engineering reasonability checks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1B7481-C42A-EC45-71A2-31AF7CDC7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68650"/>
            <a:ext cx="5181600" cy="300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The event wa</a:t>
            </a:r>
            <a:r>
              <a:rPr lang="en-US" sz="2000" dirty="0">
                <a:ea typeface="Calibri" panose="020F0502020204030204" pitchFamily="34" charset="0"/>
              </a:rPr>
              <a:t>veform </a:t>
            </a:r>
            <a:r>
              <a:rPr lang="en-US" sz="2000" dirty="0">
                <a:effectLst/>
                <a:ea typeface="Calibri" panose="020F0502020204030204" pitchFamily="34" charset="0"/>
              </a:rPr>
              <a:t>data processing pipeline includes: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Event identification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Event cause probability identification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Event classification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Sag/Swell analysis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Identification of related events recorded by other devices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Other relevant event analysis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F39B2-D759-765B-633A-E06435A9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6A421-200C-A7EB-47E2-1F31E256F1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32B9C6-66D1-FA23-A6AB-19435C55ABC5}"/>
              </a:ext>
            </a:extLst>
          </p:cNvPr>
          <p:cNvGrpSpPr/>
          <p:nvPr/>
        </p:nvGrpSpPr>
        <p:grpSpPr>
          <a:xfrm>
            <a:off x="742050" y="238125"/>
            <a:ext cx="3593517" cy="986453"/>
            <a:chOff x="748400" y="136525"/>
            <a:chExt cx="3593517" cy="98645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11717BC7-F561-C335-2CC3-718C7B50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84" y="136525"/>
              <a:ext cx="3591133" cy="986453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C3222F95-C039-8756-E585-817214A5C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50" r="3116" b="14868"/>
            <a:stretch/>
          </p:blipFill>
          <p:spPr>
            <a:xfrm>
              <a:off x="748400" y="738187"/>
              <a:ext cx="3479213" cy="240507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C0C74A36-F877-7EB5-219D-2C8F67AD9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5" t="44465" r="87222" b="39250"/>
            <a:stretch/>
          </p:blipFill>
          <p:spPr>
            <a:xfrm>
              <a:off x="1028700" y="576263"/>
              <a:ext cx="178594" cy="160643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12390404-14A1-7F54-9462-02086D83F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3" r="69716" b="52767"/>
            <a:stretch/>
          </p:blipFill>
          <p:spPr>
            <a:xfrm>
              <a:off x="750784" y="264320"/>
              <a:ext cx="1087542" cy="340518"/>
            </a:xfrm>
            <a:prstGeom prst="rect">
              <a:avLst/>
            </a:prstGeom>
          </p:spPr>
        </p:pic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4191827A-F798-FDC0-7D49-47950B6A3EB8}"/>
                </a:ext>
              </a:extLst>
            </p:cNvPr>
            <p:cNvSpPr/>
            <p:nvPr/>
          </p:nvSpPr>
          <p:spPr>
            <a:xfrm>
              <a:off x="1154880" y="604839"/>
              <a:ext cx="702495" cy="47636"/>
            </a:xfrm>
            <a:prstGeom prst="parallelogram">
              <a:avLst>
                <a:gd name="adj" fmla="val 36765"/>
              </a:avLst>
            </a:prstGeom>
            <a:gradFill>
              <a:gsLst>
                <a:gs pos="0">
                  <a:schemeClr val="accent1">
                    <a:lumMod val="25000"/>
                  </a:schemeClr>
                </a:gs>
                <a:gs pos="42000">
                  <a:srgbClr val="0C3F96"/>
                </a:gs>
                <a:gs pos="51000">
                  <a:srgbClr val="0C3F96"/>
                </a:gs>
                <a:gs pos="73000">
                  <a:schemeClr val="accent1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CA3E78A-B854-BCF9-F798-DB6FE9CA95B8}"/>
                </a:ext>
              </a:extLst>
            </p:cNvPr>
            <p:cNvSpPr/>
            <p:nvPr/>
          </p:nvSpPr>
          <p:spPr>
            <a:xfrm>
              <a:off x="923925" y="610259"/>
              <a:ext cx="201215" cy="45719"/>
            </a:xfrm>
            <a:prstGeom prst="parallelogram">
              <a:avLst>
                <a:gd name="adj" fmla="val 36765"/>
              </a:avLst>
            </a:prstGeom>
            <a:gradFill>
              <a:gsLst>
                <a:gs pos="0">
                  <a:schemeClr val="accent1">
                    <a:lumMod val="25000"/>
                  </a:schemeClr>
                </a:gs>
                <a:gs pos="42000">
                  <a:srgbClr val="0C3F96"/>
                </a:gs>
                <a:gs pos="51000">
                  <a:srgbClr val="0C3F96"/>
                </a:gs>
                <a:gs pos="73000">
                  <a:schemeClr val="accent1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6A62426B-329C-F01E-5B24-805763BAF60C}"/>
              </a:ext>
            </a:extLst>
          </p:cNvPr>
          <p:cNvSpPr txBox="1">
            <a:spLocks/>
          </p:cNvSpPr>
          <p:nvPr/>
        </p:nvSpPr>
        <p:spPr>
          <a:xfrm>
            <a:off x="838200" y="1438835"/>
            <a:ext cx="10515600" cy="204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openXDA application automatically discovers, parses, analyzes and saves both raw data and analytic results from data captured from field devices.</a:t>
            </a:r>
            <a:r>
              <a:rPr lang="en-US" sz="2000" b="0" i="0" dirty="0">
                <a:effectLst/>
              </a:rPr>
              <a:t> openXDA runs as a back-office service watching for new event or interval data files. After analyzing the data in these files, openXDA produces emails and raises alarms based on meter data quality and/or the nature of the system event that triggered the substation device.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32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147F-B0E8-FB72-75F6-4F150BDE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1B0B-C3F9-6DFC-C333-2F5EE198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9B03-89F4-E977-5B47-5CFDC3A72F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7" name="Picture 6" descr="A picture containing text, tableware, sign, dishware&#10;&#10;Description automatically generated">
            <a:extLst>
              <a:ext uri="{FF2B5EF4-FFF2-40B4-BE49-F238E27FC236}">
                <a16:creationId xmlns:a16="http://schemas.microsoft.com/office/drawing/2014/main" id="{C4661B7F-D426-C5E6-CCBD-9EBFCB5C3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1" y="2019545"/>
            <a:ext cx="2888868" cy="44858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38E7AF9-BF66-6369-A533-536846FE0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5" y="1925996"/>
            <a:ext cx="2542722" cy="635680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503590A8-C985-EE49-5544-7BA5E7CBDC76}"/>
              </a:ext>
            </a:extLst>
          </p:cNvPr>
          <p:cNvSpPr/>
          <p:nvPr/>
        </p:nvSpPr>
        <p:spPr>
          <a:xfrm rot="8059068">
            <a:off x="7857296" y="1886485"/>
            <a:ext cx="730086" cy="714703"/>
          </a:xfrm>
          <a:prstGeom prst="halfFrame">
            <a:avLst>
              <a:gd name="adj1" fmla="val 11820"/>
              <a:gd name="adj2" fmla="val 12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4E0387C1-925B-16E6-2554-37FEDBB2D5DF}"/>
              </a:ext>
            </a:extLst>
          </p:cNvPr>
          <p:cNvSpPr/>
          <p:nvPr/>
        </p:nvSpPr>
        <p:spPr>
          <a:xfrm rot="8059068">
            <a:off x="3910663" y="1886485"/>
            <a:ext cx="730086" cy="714703"/>
          </a:xfrm>
          <a:prstGeom prst="halfFrame">
            <a:avLst>
              <a:gd name="adj1" fmla="val 12422"/>
              <a:gd name="adj2" fmla="val 12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261DF-AB05-54FE-94B7-BBB718C95EB2}"/>
              </a:ext>
            </a:extLst>
          </p:cNvPr>
          <p:cNvSpPr txBox="1"/>
          <p:nvPr/>
        </p:nvSpPr>
        <p:spPr>
          <a:xfrm>
            <a:off x="1215188" y="140769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System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C99C2-328B-FA84-4835-108FE669F489}"/>
              </a:ext>
            </a:extLst>
          </p:cNvPr>
          <p:cNvSpPr txBox="1"/>
          <p:nvPr/>
        </p:nvSpPr>
        <p:spPr>
          <a:xfrm>
            <a:off x="9107903" y="1407694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Waveform of Focus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9A2D6-26CF-A637-FD91-8423518B6891}"/>
              </a:ext>
            </a:extLst>
          </p:cNvPr>
          <p:cNvSpPr txBox="1"/>
          <p:nvPr/>
        </p:nvSpPr>
        <p:spPr>
          <a:xfrm>
            <a:off x="601579" y="3267678"/>
            <a:ext cx="10942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View the results of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openXDA’s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analysis in stats tables, charts, and waveforms.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From wide area down to single waveform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Rebranding of SE Browser to PQ Browser as its functionality expands.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358FF43B-FBC7-8F33-CE6A-E6E409BB4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94" y="2051256"/>
            <a:ext cx="2039409" cy="3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1C9F7-DE10-E663-5ECE-AD6EBB83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A2DE2-26B2-5373-09F7-210BD96A41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F19563-105F-93B5-2D91-3AE7B7D05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1"/>
          <a:stretch/>
        </p:blipFill>
        <p:spPr>
          <a:xfrm>
            <a:off x="569008" y="410703"/>
            <a:ext cx="3842696" cy="485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2201F-44A1-03DC-08B1-F8449D247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" t="760" b="796"/>
          <a:stretch/>
        </p:blipFill>
        <p:spPr>
          <a:xfrm>
            <a:off x="4627620" y="1837721"/>
            <a:ext cx="7457446" cy="38380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C28437-DF5C-3FAC-2D2B-E26759A927FA}"/>
              </a:ext>
            </a:extLst>
          </p:cNvPr>
          <p:cNvSpPr txBox="1"/>
          <p:nvPr/>
        </p:nvSpPr>
        <p:spPr>
          <a:xfrm>
            <a:off x="656438" y="2151404"/>
            <a:ext cx="3220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View various types of events, trending alarms and data, and data heath metrics across your entire PQ system.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Includes a map feature to view how a single event affects your wide-area grid.</a:t>
            </a:r>
          </a:p>
        </p:txBody>
      </p:sp>
    </p:spTree>
    <p:extLst>
      <p:ext uri="{BB962C8B-B14F-4D97-AF65-F5344CB8AC3E}">
        <p14:creationId xmlns:p14="http://schemas.microsoft.com/office/powerpoint/2010/main" val="46827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1AB1F-86C3-C079-3200-2161DC98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07A5-9C79-B0B6-D174-593E74C3E1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2ED10-B1B6-4126-F869-7B4A72C58022}"/>
              </a:ext>
            </a:extLst>
          </p:cNvPr>
          <p:cNvSpPr txBox="1"/>
          <p:nvPr/>
        </p:nvSpPr>
        <p:spPr>
          <a:xfrm>
            <a:off x="8371831" y="1851900"/>
            <a:ext cx="3220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Search and drill into specific events with an assortment of available configurable widgets and reports.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built-in Magnitude-Duration Chart shows all the applicable events in your search plotted with both standard and user-definable curves.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D0FAAA-8C6D-A160-8253-53073FD38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" b="112"/>
          <a:stretch/>
        </p:blipFill>
        <p:spPr>
          <a:xfrm>
            <a:off x="130256" y="1724900"/>
            <a:ext cx="7816687" cy="4034550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17DFEB5-BA9E-5395-CC60-DE2A77ED6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6" y="343551"/>
            <a:ext cx="2568549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8609"/>
      </p:ext>
    </p:extLst>
  </p:cSld>
  <p:clrMapOvr>
    <a:masterClrMapping/>
  </p:clrMapOvr>
</p:sld>
</file>

<file path=ppt/theme/theme1.xml><?xml version="1.0" encoding="utf-8"?>
<a:theme xmlns:a="http://schemas.openxmlformats.org/drawingml/2006/main" name="GPA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ATheme" id="{8EFCD849-6434-4C0B-97E4-3867B3CE0FCC}" vid="{C27ECF0E-969A-4891-8F6F-A5F89B4E0206}"/>
    </a:ext>
  </a:extLst>
</a:theme>
</file>

<file path=ppt/theme/theme2.xml><?xml version="1.0" encoding="utf-8"?>
<a:theme xmlns:a="http://schemas.openxmlformats.org/drawingml/2006/main" name="1_GPA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ATheme" id="{8EFCD849-6434-4C0B-97E4-3867B3CE0FCC}" vid="{C27ECF0E-969A-4891-8F6F-A5F89B4E02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GPATheme</Template>
  <TotalTime>10903</TotalTime>
  <Words>860</Words>
  <Application>Microsoft Office PowerPoint</Application>
  <PresentationFormat>Widescreen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Symbol</vt:lpstr>
      <vt:lpstr>Times New Roman</vt:lpstr>
      <vt:lpstr>GPATheme</vt:lpstr>
      <vt:lpstr>1_GPATheme</vt:lpstr>
      <vt:lpstr>GPA Introduction</vt:lpstr>
      <vt:lpstr>PowerPoint Presentation</vt:lpstr>
      <vt:lpstr>Introduction Key GPA Staff</vt:lpstr>
      <vt:lpstr>openXDA Suite of Tools</vt:lpstr>
      <vt:lpstr>PowerPoint Presentation</vt:lpstr>
      <vt:lpstr>PowerPoint Presentation</vt:lpstr>
      <vt:lpstr>PQ Visualization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2022 PQ Dashboard User’s Forum</dc:title>
  <dc:creator>Erika Wills</dc:creator>
  <cp:lastModifiedBy>Erika Wills</cp:lastModifiedBy>
  <cp:revision>56</cp:revision>
  <dcterms:created xsi:type="dcterms:W3CDTF">2022-09-15T19:16:33Z</dcterms:created>
  <dcterms:modified xsi:type="dcterms:W3CDTF">2025-07-10T17:48:41Z</dcterms:modified>
</cp:coreProperties>
</file>