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3"/>
  </p:notesMasterIdLst>
  <p:sldIdLst>
    <p:sldId id="256" r:id="rId2"/>
    <p:sldId id="1021" r:id="rId3"/>
    <p:sldId id="1017" r:id="rId4"/>
    <p:sldId id="1022" r:id="rId5"/>
    <p:sldId id="1023" r:id="rId6"/>
    <p:sldId id="272" r:id="rId7"/>
    <p:sldId id="267" r:id="rId8"/>
    <p:sldId id="268" r:id="rId9"/>
    <p:sldId id="269" r:id="rId10"/>
    <p:sldId id="1025" r:id="rId11"/>
    <p:sldId id="10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37C72-4179-4ACE-895C-B1562976076E}" v="16" dt="2023-06-06T15:56:16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ills" userId="a32d244d-3bb4-4e77-8afa-17c481dd091e" providerId="ADAL" clId="{3C637C72-4179-4ACE-895C-B1562976076E}"/>
    <pc:docChg chg="custSel addSld modSld sldOrd">
      <pc:chgData name="Erika Wills" userId="a32d244d-3bb4-4e77-8afa-17c481dd091e" providerId="ADAL" clId="{3C637C72-4179-4ACE-895C-B1562976076E}" dt="2023-06-06T15:56:25.033" v="432" actId="1035"/>
      <pc:docMkLst>
        <pc:docMk/>
      </pc:docMkLst>
      <pc:sldChg chg="addSp delSp modSp mod ord">
        <pc:chgData name="Erika Wills" userId="a32d244d-3bb4-4e77-8afa-17c481dd091e" providerId="ADAL" clId="{3C637C72-4179-4ACE-895C-B1562976076E}" dt="2023-06-06T15:56:25.033" v="432" actId="1035"/>
        <pc:sldMkLst>
          <pc:docMk/>
          <pc:sldMk cId="2736549422" sldId="1025"/>
        </pc:sldMkLst>
        <pc:spChg chg="add mod">
          <ac:chgData name="Erika Wills" userId="a32d244d-3bb4-4e77-8afa-17c481dd091e" providerId="ADAL" clId="{3C637C72-4179-4ACE-895C-B1562976076E}" dt="2023-06-06T15:56:25.033" v="432" actId="1035"/>
          <ac:spMkLst>
            <pc:docMk/>
            <pc:sldMk cId="2736549422" sldId="1025"/>
            <ac:spMk id="3" creationId="{6C207224-B5B3-1B12-228F-2B67A9473D9F}"/>
          </ac:spMkLst>
        </pc:spChg>
        <pc:spChg chg="del">
          <ac:chgData name="Erika Wills" userId="a32d244d-3bb4-4e77-8afa-17c481dd091e" providerId="ADAL" clId="{3C637C72-4179-4ACE-895C-B1562976076E}" dt="2023-06-05T16:00:49.555" v="0" actId="478"/>
          <ac:spMkLst>
            <pc:docMk/>
            <pc:sldMk cId="2736549422" sldId="1025"/>
            <ac:spMk id="17" creationId="{04677FA9-FCF7-9743-7256-64503C71FA81}"/>
          </ac:spMkLst>
        </pc:spChg>
        <pc:grpChg chg="del">
          <ac:chgData name="Erika Wills" userId="a32d244d-3bb4-4e77-8afa-17c481dd091e" providerId="ADAL" clId="{3C637C72-4179-4ACE-895C-B1562976076E}" dt="2023-06-05T16:01:03.091" v="2" actId="478"/>
          <ac:grpSpMkLst>
            <pc:docMk/>
            <pc:sldMk cId="2736549422" sldId="1025"/>
            <ac:grpSpMk id="12" creationId="{1432B9C6-66D1-FA23-A6AB-19435C55ABC5}"/>
          </ac:grpSpMkLst>
        </pc:grpChg>
        <pc:grpChg chg="add mod">
          <ac:chgData name="Erika Wills" userId="a32d244d-3bb4-4e77-8afa-17c481dd091e" providerId="ADAL" clId="{3C637C72-4179-4ACE-895C-B1562976076E}" dt="2023-06-05T16:06:27.286" v="91" actId="164"/>
          <ac:grpSpMkLst>
            <pc:docMk/>
            <pc:sldMk cId="2736549422" sldId="1025"/>
            <ac:grpSpMk id="23" creationId="{9FF1233B-1A0F-FABC-CC66-61764B2D0E59}"/>
          </ac:grpSpMkLst>
        </pc:grpChg>
        <pc:picChg chg="add mod">
          <ac:chgData name="Erika Wills" userId="a32d244d-3bb4-4e77-8afa-17c481dd091e" providerId="ADAL" clId="{3C637C72-4179-4ACE-895C-B1562976076E}" dt="2023-06-05T16:06:27.286" v="91" actId="164"/>
          <ac:picMkLst>
            <pc:docMk/>
            <pc:sldMk cId="2736549422" sldId="1025"/>
            <ac:picMk id="5" creationId="{31E7D95C-264E-9ECE-1A79-6FD74ACC6908}"/>
          </ac:picMkLst>
        </pc:picChg>
        <pc:picChg chg="add mod modCrop">
          <ac:chgData name="Erika Wills" userId="a32d244d-3bb4-4e77-8afa-17c481dd091e" providerId="ADAL" clId="{3C637C72-4179-4ACE-895C-B1562976076E}" dt="2023-06-05T16:06:27.286" v="91" actId="164"/>
          <ac:picMkLst>
            <pc:docMk/>
            <pc:sldMk cId="2736549422" sldId="1025"/>
            <ac:picMk id="13" creationId="{3A7D8FEF-D60B-21A0-91A5-D63BD7D3D234}"/>
          </ac:picMkLst>
        </pc:picChg>
        <pc:picChg chg="del">
          <ac:chgData name="Erika Wills" userId="a32d244d-3bb4-4e77-8afa-17c481dd091e" providerId="ADAL" clId="{3C637C72-4179-4ACE-895C-B1562976076E}" dt="2023-06-05T16:00:51.764" v="1" actId="478"/>
          <ac:picMkLst>
            <pc:docMk/>
            <pc:sldMk cId="2736549422" sldId="1025"/>
            <ac:picMk id="15" creationId="{728656E3-7E7D-FBE8-361B-5E09E04C13D2}"/>
          </ac:picMkLst>
        </pc:picChg>
        <pc:picChg chg="add mod">
          <ac:chgData name="Erika Wills" userId="a32d244d-3bb4-4e77-8afa-17c481dd091e" providerId="ADAL" clId="{3C637C72-4179-4ACE-895C-B1562976076E}" dt="2023-06-06T15:56:05.054" v="428" actId="1076"/>
          <ac:picMkLst>
            <pc:docMk/>
            <pc:sldMk cId="2736549422" sldId="1025"/>
            <ac:picMk id="25" creationId="{246057A1-E1D2-55AD-CF9C-03203141BC29}"/>
          </ac:picMkLst>
        </pc:picChg>
        <pc:picChg chg="add del mod">
          <ac:chgData name="Erika Wills" userId="a32d244d-3bb4-4e77-8afa-17c481dd091e" providerId="ADAL" clId="{3C637C72-4179-4ACE-895C-B1562976076E}" dt="2023-06-06T15:55:48.136" v="422" actId="478"/>
          <ac:picMkLst>
            <pc:docMk/>
            <pc:sldMk cId="2736549422" sldId="1025"/>
            <ac:picMk id="26" creationId="{57049B98-31D8-0314-92BE-0D1DA6BD9FBA}"/>
          </ac:picMkLst>
        </pc:picChg>
        <pc:cxnChg chg="add mod">
          <ac:chgData name="Erika Wills" userId="a32d244d-3bb4-4e77-8afa-17c481dd091e" providerId="ADAL" clId="{3C637C72-4179-4ACE-895C-B1562976076E}" dt="2023-06-05T16:07:11.446" v="96" actId="14100"/>
          <ac:cxnSpMkLst>
            <pc:docMk/>
            <pc:sldMk cId="2736549422" sldId="1025"/>
            <ac:cxnSpMk id="16" creationId="{EF6C15C8-2E9B-FFEE-EF5F-3875C8177DD0}"/>
          </ac:cxnSpMkLst>
        </pc:cxnChg>
        <pc:cxnChg chg="add mod">
          <ac:chgData name="Erika Wills" userId="a32d244d-3bb4-4e77-8afa-17c481dd091e" providerId="ADAL" clId="{3C637C72-4179-4ACE-895C-B1562976076E}" dt="2023-06-05T16:06:49.124" v="94" actId="1035"/>
          <ac:cxnSpMkLst>
            <pc:docMk/>
            <pc:sldMk cId="2736549422" sldId="1025"/>
            <ac:cxnSpMk id="20" creationId="{7E298506-9DB9-BCDF-3650-607B204B3DBA}"/>
          </ac:cxnSpMkLst>
        </pc:cxnChg>
      </pc:sldChg>
      <pc:sldChg chg="addSp delSp modSp new mod ord">
        <pc:chgData name="Erika Wills" userId="a32d244d-3bb4-4e77-8afa-17c481dd091e" providerId="ADAL" clId="{3C637C72-4179-4ACE-895C-B1562976076E}" dt="2023-06-06T13:11:24.334" v="421" actId="20577"/>
        <pc:sldMkLst>
          <pc:docMk/>
          <pc:sldMk cId="4258345310" sldId="1026"/>
        </pc:sldMkLst>
        <pc:spChg chg="del">
          <ac:chgData name="Erika Wills" userId="a32d244d-3bb4-4e77-8afa-17c481dd091e" providerId="ADAL" clId="{3C637C72-4179-4ACE-895C-B1562976076E}" dt="2023-06-06T13:04:16.534" v="121" actId="478"/>
          <ac:spMkLst>
            <pc:docMk/>
            <pc:sldMk cId="4258345310" sldId="1026"/>
            <ac:spMk id="3" creationId="{8BD52091-AADE-3B7C-A997-E9A5209D73DC}"/>
          </ac:spMkLst>
        </pc:spChg>
        <pc:spChg chg="add mod">
          <ac:chgData name="Erika Wills" userId="a32d244d-3bb4-4e77-8afa-17c481dd091e" providerId="ADAL" clId="{3C637C72-4179-4ACE-895C-B1562976076E}" dt="2023-06-06T13:11:24.334" v="421" actId="20577"/>
          <ac:spMkLst>
            <pc:docMk/>
            <pc:sldMk cId="4258345310" sldId="1026"/>
            <ac:spMk id="7" creationId="{30EF7D17-78B7-8FA7-DDE4-DB9CD2FA3042}"/>
          </ac:spMkLst>
        </pc:spChg>
        <pc:grpChg chg="add mod">
          <ac:chgData name="Erika Wills" userId="a32d244d-3bb4-4e77-8afa-17c481dd091e" providerId="ADAL" clId="{3C637C72-4179-4ACE-895C-B1562976076E}" dt="2023-06-06T13:07:09.629" v="149" actId="164"/>
          <ac:grpSpMkLst>
            <pc:docMk/>
            <pc:sldMk cId="4258345310" sldId="1026"/>
            <ac:grpSpMk id="12" creationId="{A16AC6E4-3C00-22B2-C311-DA6759383872}"/>
          </ac:grpSpMkLst>
        </pc:grpChg>
        <pc:picChg chg="add mod modCrop">
          <ac:chgData name="Erika Wills" userId="a32d244d-3bb4-4e77-8afa-17c481dd091e" providerId="ADAL" clId="{3C637C72-4179-4ACE-895C-B1562976076E}" dt="2023-06-06T13:08:20.861" v="210" actId="732"/>
          <ac:picMkLst>
            <pc:docMk/>
            <pc:sldMk cId="4258345310" sldId="1026"/>
            <ac:picMk id="5" creationId="{B8B3003A-1D8F-3CC1-37E1-66867FD85599}"/>
          </ac:picMkLst>
        </pc:picChg>
        <pc:picChg chg="add del mod">
          <ac:chgData name="Erika Wills" userId="a32d244d-3bb4-4e77-8afa-17c481dd091e" providerId="ADAL" clId="{3C637C72-4179-4ACE-895C-B1562976076E}" dt="2023-06-06T13:04:02.392" v="117" actId="478"/>
          <ac:picMkLst>
            <pc:docMk/>
            <pc:sldMk cId="4258345310" sldId="1026"/>
            <ac:picMk id="6" creationId="{1DB922B1-A730-D80B-8C34-5EF464CB8EB6}"/>
          </ac:picMkLst>
        </pc:picChg>
        <pc:picChg chg="add mod">
          <ac:chgData name="Erika Wills" userId="a32d244d-3bb4-4e77-8afa-17c481dd091e" providerId="ADAL" clId="{3C637C72-4179-4ACE-895C-B1562976076E}" dt="2023-06-06T13:07:09.629" v="149" actId="164"/>
          <ac:picMkLst>
            <pc:docMk/>
            <pc:sldMk cId="4258345310" sldId="1026"/>
            <ac:picMk id="9" creationId="{13FFE64F-80B1-1769-6A0E-AB87ADC6C882}"/>
          </ac:picMkLst>
        </pc:picChg>
        <pc:picChg chg="add mod modCrop">
          <ac:chgData name="Erika Wills" userId="a32d244d-3bb4-4e77-8afa-17c481dd091e" providerId="ADAL" clId="{3C637C72-4179-4ACE-895C-B1562976076E}" dt="2023-06-06T13:07:09.629" v="149" actId="164"/>
          <ac:picMkLst>
            <pc:docMk/>
            <pc:sldMk cId="4258345310" sldId="1026"/>
            <ac:picMk id="10" creationId="{4F187494-2E1E-FCF4-E31A-B62613E059BE}"/>
          </ac:picMkLst>
        </pc:picChg>
        <pc:picChg chg="add mod modCrop">
          <ac:chgData name="Erika Wills" userId="a32d244d-3bb4-4e77-8afa-17c481dd091e" providerId="ADAL" clId="{3C637C72-4179-4ACE-895C-B1562976076E}" dt="2023-06-06T13:07:09.629" v="149" actId="164"/>
          <ac:picMkLst>
            <pc:docMk/>
            <pc:sldMk cId="4258345310" sldId="1026"/>
            <ac:picMk id="11" creationId="{F92ECEE5-40AD-B6D4-84D5-F39AFD57CE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48AE9-8300-44FB-BA65-DA3B69CA4D9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D160-A5DB-45F7-9866-51518C908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F4231-5A4F-4B6F-A50B-8E816D1C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64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openPDC - GPA Product Discussions">
            <a:extLst>
              <a:ext uri="{FF2B5EF4-FFF2-40B4-BE49-F238E27FC236}">
                <a16:creationId xmlns:a16="http://schemas.microsoft.com/office/drawing/2014/main" id="{B6B97BE9-01E7-A3F9-4D0B-0BB333491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pic>
        <p:nvPicPr>
          <p:cNvPr id="1026" name="Picture 2" descr="...">
            <a:extLst>
              <a:ext uri="{FF2B5EF4-FFF2-40B4-BE49-F238E27FC236}">
                <a16:creationId xmlns:a16="http://schemas.microsoft.com/office/drawing/2014/main" id="{006A2D72-249B-05E6-149A-CF956409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766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17838-A233-6D55-8268-0FF6EA386F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611" y="2057400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Application Logo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D730C72-B1C2-6CB8-CEE8-83581223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4460875"/>
            <a:ext cx="10517189" cy="1325563"/>
          </a:xfrm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ABB33DC5-3C45-65D8-3BC4-4F4FDC3C27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6610" y="3248924"/>
            <a:ext cx="3932237" cy="11343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Client Logo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B557A-CC2F-A0E2-C2A9-3CA65332071D}"/>
              </a:ext>
            </a:extLst>
          </p:cNvPr>
          <p:cNvGrpSpPr/>
          <p:nvPr/>
        </p:nvGrpSpPr>
        <p:grpSpPr>
          <a:xfrm>
            <a:off x="599281" y="4405199"/>
            <a:ext cx="11137900" cy="38576"/>
            <a:chOff x="599281" y="4405199"/>
            <a:chExt cx="11137900" cy="3857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C5C363-A9D8-87B0-4139-660D675E1F8E}"/>
                </a:ext>
              </a:extLst>
            </p:cNvPr>
            <p:cNvCxnSpPr/>
            <p:nvPr/>
          </p:nvCxnSpPr>
          <p:spPr>
            <a:xfrm flipV="1">
              <a:off x="600961" y="4443775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843435-F6F3-CC95-7895-19D1C74EBCF6}"/>
                </a:ext>
              </a:extLst>
            </p:cNvPr>
            <p:cNvCxnSpPr/>
            <p:nvPr/>
          </p:nvCxnSpPr>
          <p:spPr>
            <a:xfrm flipV="1">
              <a:off x="600959" y="4423297"/>
              <a:ext cx="11136220" cy="0"/>
            </a:xfrm>
            <a:prstGeom prst="line">
              <a:avLst/>
            </a:prstGeom>
            <a:ln>
              <a:solidFill>
                <a:srgbClr val="95D7A5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2F97E1-4C5C-51F5-8265-3042F15E1123}"/>
                </a:ext>
              </a:extLst>
            </p:cNvPr>
            <p:cNvCxnSpPr/>
            <p:nvPr/>
          </p:nvCxnSpPr>
          <p:spPr>
            <a:xfrm flipV="1">
              <a:off x="599281" y="4405199"/>
              <a:ext cx="11136220" cy="0"/>
            </a:xfrm>
            <a:prstGeom prst="line">
              <a:avLst/>
            </a:prstGeom>
            <a:ln>
              <a:solidFill>
                <a:srgbClr val="767474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2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CD98-F1B0-A6F0-C7C9-1DD370705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DC5A-1569-AA43-A3F4-CB08D2F83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3AC5C-E643-00BD-EFA8-F04279AF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openPDC - GPA Product Discussions">
            <a:extLst>
              <a:ext uri="{FF2B5EF4-FFF2-40B4-BE49-F238E27FC236}">
                <a16:creationId xmlns:a16="http://schemas.microsoft.com/office/drawing/2014/main" id="{E522F3EA-CC15-5554-584F-24064CFC7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836612" y="276641"/>
            <a:ext cx="3932237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FBD582-6ECD-31FB-4BBB-79B133523B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0794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l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B6C33-5E23-3B00-8E49-32A7785A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DA300F-FC82-BC41-217C-A54B1A43C8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B963F8-0760-AEA1-A37B-D2E3CE47B3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6612" y="737259"/>
            <a:ext cx="3932237" cy="1320142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Slide Title/Picture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4527C5-6D28-35B7-B6D1-1D4B776D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868" y="737259"/>
            <a:ext cx="6443932" cy="54349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34946CB-FCBC-A8FC-B7B3-618394CF1C6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057401"/>
            <a:ext cx="3930649" cy="41195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C724-6480-1D99-1AB8-7D73E866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5815-4E2F-E1E8-53AB-F11124E2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4F1A0-8CDC-D07D-7BE6-E21351BE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8FF297B-2B3E-89FA-0B40-75770DA3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86F5D8-2512-5C1B-40B2-D5E591EF56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734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6711-9216-50D6-9189-511BC23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5507-8138-0E97-E7E3-64F180A98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642D1-96CF-47F7-624C-B69644C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BE938-B47D-8508-477A-D240B4BD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102CEAC-6CD8-3761-49E5-F6C70E516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245"/>
            <a:ext cx="1556708" cy="36023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3121B68-0123-4B8B-3959-C643D0ED8D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499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5CFD-88A9-6943-AEE3-E6B58EAA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3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FEE2-2AD8-9C34-6305-749AA9E6A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B8BB7-6033-B1E9-60BA-B200D5BD5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71F0-9CDC-E110-699F-0C895991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B9F61-A2B7-EAB2-B7AE-418B98D6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8B37-D11C-8BCA-5674-EA997557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A38498C-FEC9-908F-D160-A88A184D7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F68D98-CE86-B464-7674-55172A9D2D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16333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40813-0104-9E1A-B05E-403274B1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FBC4E3-5879-054F-8E9D-689EA323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48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8" name="Picture 2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51AF833-B004-CA81-6300-9D64673AC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73DAF79-AA61-49F8-F3F4-22EDBE765B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215799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11FC97-1DC2-0265-10AD-F4042034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56708" cy="3602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</p:spTree>
    <p:extLst>
      <p:ext uri="{BB962C8B-B14F-4D97-AF65-F5344CB8AC3E}">
        <p14:creationId xmlns:p14="http://schemas.microsoft.com/office/powerpoint/2010/main" val="32834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6C3C-DDAF-1B6B-5D8E-C7E6F9C6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97AB-928D-7259-C52F-8ADFD948B9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50F30-F54D-62B9-175E-EC6D60D26824}"/>
              </a:ext>
            </a:extLst>
          </p:cNvPr>
          <p:cNvSpPr txBox="1"/>
          <p:nvPr/>
        </p:nvSpPr>
        <p:spPr>
          <a:xfrm>
            <a:off x="3428505" y="925725"/>
            <a:ext cx="5334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5E5E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1BC8FD-5EC0-8B3A-7CCD-0ABB4DB1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2473445"/>
            <a:ext cx="7781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83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0983C-82F6-C118-D722-56DB5E5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3"/>
            <a:ext cx="10515600" cy="11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0DD1E-C194-A3DC-FDEC-698AA98D3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8835"/>
            <a:ext cx="10515600" cy="4738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4225-243B-1C2A-884E-1A2B80312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1F54-D775-4895-BCB0-AD77DC94EF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3933C6-68A1-4A1A-F39A-2F20D1FA1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© 2022 Grid Protection Alliance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1F92A-D119-806A-2F23-22BDABAF01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836940-CB24-52F9-EEE3-C7CEBCF7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9439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F39B2-D759-765B-633A-E06435A9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6A421-200C-A7EB-47E2-1F31E256F1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F1233B-1A0F-FABC-CC66-61764B2D0E59}"/>
              </a:ext>
            </a:extLst>
          </p:cNvPr>
          <p:cNvGrpSpPr/>
          <p:nvPr/>
        </p:nvGrpSpPr>
        <p:grpSpPr>
          <a:xfrm>
            <a:off x="686457" y="317445"/>
            <a:ext cx="2857500" cy="752475"/>
            <a:chOff x="686457" y="317445"/>
            <a:chExt cx="2857500" cy="752475"/>
          </a:xfrm>
        </p:grpSpPr>
        <p:pic>
          <p:nvPicPr>
            <p:cNvPr id="5" name="Picture 4" descr="A picture containing text, font, graphics, logo&#10;&#10;Description automatically generated">
              <a:extLst>
                <a:ext uri="{FF2B5EF4-FFF2-40B4-BE49-F238E27FC236}">
                  <a16:creationId xmlns:a16="http://schemas.microsoft.com/office/drawing/2014/main" id="{31E7D95C-264E-9ECE-1A79-6FD74ACC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457" y="317445"/>
              <a:ext cx="2857500" cy="752475"/>
            </a:xfrm>
            <a:prstGeom prst="rect">
              <a:avLst/>
            </a:prstGeom>
          </p:spPr>
        </p:pic>
        <p:pic>
          <p:nvPicPr>
            <p:cNvPr id="13" name="Picture 12" descr="A picture containing text, font, graphics, logo&#10;&#10;Description automatically generated">
              <a:extLst>
                <a:ext uri="{FF2B5EF4-FFF2-40B4-BE49-F238E27FC236}">
                  <a16:creationId xmlns:a16="http://schemas.microsoft.com/office/drawing/2014/main" id="{3A7D8FEF-D60B-21A0-91A5-D63BD7D3D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7" t="1" r="25598" b="37238"/>
            <a:stretch/>
          </p:blipFill>
          <p:spPr>
            <a:xfrm>
              <a:off x="1717964" y="317445"/>
              <a:ext cx="1099127" cy="472264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F6C15C8-2E9B-FFEE-EF5F-3875C8177DD0}"/>
                </a:ext>
              </a:extLst>
            </p:cNvPr>
            <p:cNvCxnSpPr>
              <a:cxnSpLocks/>
            </p:cNvCxnSpPr>
            <p:nvPr/>
          </p:nvCxnSpPr>
          <p:spPr>
            <a:xfrm>
              <a:off x="804863" y="700825"/>
              <a:ext cx="228600" cy="0"/>
            </a:xfrm>
            <a:prstGeom prst="line">
              <a:avLst/>
            </a:prstGeom>
            <a:ln w="12700">
              <a:solidFill>
                <a:srgbClr val="154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298506-9DB9-BCDF-3650-607B204B3DBA}"/>
                </a:ext>
              </a:extLst>
            </p:cNvPr>
            <p:cNvCxnSpPr>
              <a:cxnSpLocks/>
            </p:cNvCxnSpPr>
            <p:nvPr/>
          </p:nvCxnSpPr>
          <p:spPr>
            <a:xfrm>
              <a:off x="1083469" y="700825"/>
              <a:ext cx="634495" cy="0"/>
            </a:xfrm>
            <a:prstGeom prst="line">
              <a:avLst/>
            </a:prstGeom>
            <a:ln w="12700">
              <a:solidFill>
                <a:srgbClr val="1544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6057A1-E1D2-55AD-CF9C-03203141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64" b="7910"/>
          <a:stretch/>
        </p:blipFill>
        <p:spPr>
          <a:xfrm>
            <a:off x="1665771" y="1367504"/>
            <a:ext cx="8860458" cy="4489597"/>
          </a:xfrm>
          <a:prstGeom prst="rect">
            <a:avLst/>
          </a:prstGeom>
          <a:ln>
            <a:noFill/>
          </a:ln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6C207224-B5B3-1B12-228F-2B67A9473D9F}"/>
              </a:ext>
            </a:extLst>
          </p:cNvPr>
          <p:cNvSpPr txBox="1"/>
          <p:nvPr/>
        </p:nvSpPr>
        <p:spPr>
          <a:xfrm>
            <a:off x="4813561" y="3338641"/>
            <a:ext cx="8472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FF0000"/>
                </a:solidFill>
              </a:rPr>
              <a:t>SFTP Server for </a:t>
            </a:r>
            <a:r>
              <a:rPr lang="en-US" sz="700" dirty="0" err="1">
                <a:solidFill>
                  <a:srgbClr val="FF0000"/>
                </a:solidFill>
              </a:rPr>
              <a:t>openMIC</a:t>
            </a:r>
            <a:r>
              <a:rPr lang="en-US" sz="700" dirty="0">
                <a:solidFill>
                  <a:srgbClr val="FF0000"/>
                </a:solidFill>
              </a:rPr>
              <a:t>; </a:t>
            </a:r>
            <a:r>
              <a:rPr lang="en-US" sz="700" dirty="0" err="1">
                <a:solidFill>
                  <a:srgbClr val="FF0000"/>
                </a:solidFill>
              </a:rPr>
              <a:t>Fileshare</a:t>
            </a:r>
            <a:r>
              <a:rPr lang="en-US" sz="700" dirty="0">
                <a:solidFill>
                  <a:srgbClr val="FF0000"/>
                </a:solidFill>
              </a:rPr>
              <a:t> for XDA</a:t>
            </a:r>
          </a:p>
        </p:txBody>
      </p:sp>
    </p:spTree>
    <p:extLst>
      <p:ext uri="{BB962C8B-B14F-4D97-AF65-F5344CB8AC3E}">
        <p14:creationId xmlns:p14="http://schemas.microsoft.com/office/powerpoint/2010/main" val="27365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8B2913-D270-B407-46B4-803F925C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5AAC1-0095-F0CE-1551-A2E26AAEBA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8B3003A-1D8F-3CC1-37E1-66867FD85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" t="10507" b="3856"/>
          <a:stretch/>
        </p:blipFill>
        <p:spPr bwMode="auto">
          <a:xfrm>
            <a:off x="274320" y="1776909"/>
            <a:ext cx="7514432" cy="3618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F7D17-78B7-8FA7-DDE4-DB9CD2FA3042}"/>
              </a:ext>
            </a:extLst>
          </p:cNvPr>
          <p:cNvSpPr txBox="1"/>
          <p:nvPr/>
        </p:nvSpPr>
        <p:spPr>
          <a:xfrm>
            <a:off x="8297145" y="2008653"/>
            <a:ext cx="3220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Custom workspaces to view interval and time-series 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data analytics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using a variety of widgets.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TrenDAP is in-development through a partnership with EPRI and member utilities.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6AC6E4-3C00-22B2-C311-DA6759383872}"/>
              </a:ext>
            </a:extLst>
          </p:cNvPr>
          <p:cNvGrpSpPr/>
          <p:nvPr/>
        </p:nvGrpSpPr>
        <p:grpSpPr>
          <a:xfrm>
            <a:off x="739015" y="288339"/>
            <a:ext cx="2524125" cy="721518"/>
            <a:chOff x="739015" y="288339"/>
            <a:chExt cx="2524125" cy="721518"/>
          </a:xfrm>
        </p:grpSpPr>
        <p:pic>
          <p:nvPicPr>
            <p:cNvPr id="9" name="Picture 8" descr="A picture containing graphics, font, graphic design, electric blue&#10;&#10;Description automatically generated">
              <a:extLst>
                <a:ext uri="{FF2B5EF4-FFF2-40B4-BE49-F238E27FC236}">
                  <a16:creationId xmlns:a16="http://schemas.microsoft.com/office/drawing/2014/main" id="{13FFE64F-80B1-1769-6A0E-AB87ADC6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15" y="295482"/>
              <a:ext cx="2524125" cy="714375"/>
            </a:xfrm>
            <a:prstGeom prst="rect">
              <a:avLst/>
            </a:prstGeom>
          </p:spPr>
        </p:pic>
        <p:pic>
          <p:nvPicPr>
            <p:cNvPr id="10" name="Picture 9" descr="A picture containing graphics, font, graphic design, electric blue&#10;&#10;Description automatically generated">
              <a:extLst>
                <a:ext uri="{FF2B5EF4-FFF2-40B4-BE49-F238E27FC236}">
                  <a16:creationId xmlns:a16="http://schemas.microsoft.com/office/drawing/2014/main" id="{4F187494-2E1E-FCF4-E31A-B62613E05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36" b="17999"/>
            <a:stretch/>
          </p:blipFill>
          <p:spPr>
            <a:xfrm>
              <a:off x="739015" y="295482"/>
              <a:ext cx="1692758" cy="585788"/>
            </a:xfrm>
            <a:prstGeom prst="rect">
              <a:avLst/>
            </a:prstGeom>
          </p:spPr>
        </p:pic>
        <p:pic>
          <p:nvPicPr>
            <p:cNvPr id="11" name="Picture 10" descr="A picture containing graphics, font, graphic design, electric blue&#10;&#10;Description automatically generated">
              <a:extLst>
                <a:ext uri="{FF2B5EF4-FFF2-40B4-BE49-F238E27FC236}">
                  <a16:creationId xmlns:a16="http://schemas.microsoft.com/office/drawing/2014/main" id="{F92ECEE5-40AD-B6D4-84D5-F39AFD57C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42" t="-1104" r="28752" b="74941"/>
            <a:stretch/>
          </p:blipFill>
          <p:spPr>
            <a:xfrm>
              <a:off x="2412206" y="288339"/>
              <a:ext cx="123825" cy="1868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34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E5126-2A97-5489-04B5-61F5C2B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9D69E-77DD-691B-B1FD-A5788994E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895CA-1592-EEE9-07B8-371005D287D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Who We 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97072-8B47-5489-34B6-92684A44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6"/>
                </a:solidFill>
              </a:rPr>
              <a:t>GPA is a not-for-profit corporation established in 2010</a:t>
            </a:r>
          </a:p>
          <a:p>
            <a:r>
              <a:rPr lang="en-US" dirty="0"/>
              <a:t>Specialize in software and services for the electric utility industry</a:t>
            </a:r>
          </a:p>
          <a:p>
            <a:r>
              <a:rPr lang="en-US" dirty="0"/>
              <a:t>All software is open source, published under the permissive MIT license</a:t>
            </a:r>
          </a:p>
          <a:p>
            <a:r>
              <a:rPr lang="en-US" dirty="0"/>
              <a:t>Focus on a robust, reliable and resilient grid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04E86DD-667A-43D7-922A-D3A87D077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9"/>
          <a:stretch/>
        </p:blipFill>
        <p:spPr>
          <a:xfrm>
            <a:off x="836612" y="2364208"/>
            <a:ext cx="3876438" cy="29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82131B5-220D-4D18-A825-1B7569B3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Key GPA Staff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A836F7-E2EB-4677-9106-5130EBFB49FF}"/>
              </a:ext>
            </a:extLst>
          </p:cNvPr>
          <p:cNvSpPr/>
          <p:nvPr/>
        </p:nvSpPr>
        <p:spPr>
          <a:xfrm>
            <a:off x="3683188" y="2187378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new software development projects and assures the successful completion of established projects.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Provides engineering 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oversight of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GPA analytic applications.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8+ years’ experience with synchrophasor data analytics and use of synchrophasor data in various applications such as state estimation, predictive maintenance, and system parameter estimation.</a:t>
            </a:r>
          </a:p>
          <a:p>
            <a:pPr marL="154513" lvl="0" indent="-154513" defTabSz="457200">
              <a:spcAft>
                <a:spcPts val="400"/>
              </a:spcAft>
              <a:buClr>
                <a:srgbClr val="C0CF3A"/>
              </a:buClr>
              <a:buFont typeface="Symbol" panose="05050102010706020507" pitchFamily="18" charset="2"/>
              <a:buChar char=""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Specializes</a:t>
            </a: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in the development of real-time and offline data analytics for power systems.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37CBAD-EF56-491A-B517-9E1DF1260451}"/>
              </a:ext>
            </a:extLst>
          </p:cNvPr>
          <p:cNvSpPr/>
          <p:nvPr/>
        </p:nvSpPr>
        <p:spPr>
          <a:xfrm>
            <a:off x="114060" y="2052330"/>
            <a:ext cx="3060384" cy="16764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Grid Protection Alliance, Inc., specializes in the development and support of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innovative software solutions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for the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electric industry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GPA has a track record of innovation and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has led major software development projects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with client utilities and the Federal Government.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addition to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custom application development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, GPA offers services for installation, set-up, integration, and on-going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maintenance of its open-source software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76D0A-AF3E-4298-96A0-9C35E229D124}"/>
              </a:ext>
            </a:extLst>
          </p:cNvPr>
          <p:cNvSpPr/>
          <p:nvPr/>
        </p:nvSpPr>
        <p:spPr>
          <a:xfrm>
            <a:off x="3959604" y="4646332"/>
            <a:ext cx="411840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Oversees GPA software development and provides software system design and development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25+ years’ expertise in high-performance software system design, development, and delivery.  Has led numerous large software development projects.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 years at the Tennessee Valley Authority leading synchrophasor software development among other operational systems.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Active participant in NASPI and other industry efforts to improve synchrophasor data systems.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2D709B5-F567-4638-A973-29D71469E492}"/>
              </a:ext>
            </a:extLst>
          </p:cNvPr>
          <p:cNvSpPr/>
          <p:nvPr/>
        </p:nvSpPr>
        <p:spPr>
          <a:xfrm>
            <a:off x="810036" y="4166452"/>
            <a:ext cx="3344883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D61981-9ADF-43C9-A72C-5237DE7F6D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284194"/>
            <a:ext cx="1761782" cy="81746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1F00637-026A-4B60-BD54-40E0991D2406}"/>
              </a:ext>
            </a:extLst>
          </p:cNvPr>
          <p:cNvSpPr/>
          <p:nvPr/>
        </p:nvSpPr>
        <p:spPr>
          <a:xfrm>
            <a:off x="89330" y="4654407"/>
            <a:ext cx="3870274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Major contributor to GPA software solutions and provides system support and integration services to utilities.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10 years’ experience in developing .NET solutions, much of that time contributing significantly to GPA’s core code base – the Grid Solutions Framework. 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Specializes in the management of data from substation devices – PMUs, DFRs, power quality meters, and relays.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Prior to joining GPA, extensive experience at the Tennessee Valley Authority in development of synchrophasor data software.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664CF-2603-4B95-B4A2-174F4EE5FE67}"/>
              </a:ext>
            </a:extLst>
          </p:cNvPr>
          <p:cNvSpPr/>
          <p:nvPr/>
        </p:nvSpPr>
        <p:spPr>
          <a:xfrm>
            <a:off x="4807952" y="3762780"/>
            <a:ext cx="264514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Ritchie Carroll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defTabSz="457200">
              <a:lnSpc>
                <a:spcPct val="115000"/>
              </a:lnSpc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Solutions Architect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Systems Architect &amp; Lead Developer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1B9D37-C750-4DF1-9F88-AD4F41F9C260}"/>
              </a:ext>
            </a:extLst>
          </p:cNvPr>
          <p:cNvSpPr/>
          <p:nvPr/>
        </p:nvSpPr>
        <p:spPr>
          <a:xfrm>
            <a:off x="762515" y="3760236"/>
            <a:ext cx="2107096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Stephen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R="0" lvl="0" indent="0" defTabSz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Systems Analyst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Lead Software Development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0ABB9D-CD4F-41D2-B050-17193B4A6A00}"/>
              </a:ext>
            </a:extLst>
          </p:cNvPr>
          <p:cNvSpPr/>
          <p:nvPr/>
        </p:nvSpPr>
        <p:spPr>
          <a:xfrm>
            <a:off x="8178383" y="4749147"/>
            <a:ext cx="3641705" cy="1056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collaborations within the utility industry to support the development and maintenance of open-source software.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Founded GPA’s open-source software and consulting-service business.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Expertise in grid operations, IT/OT architecture, information management, and control systems.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58B49C-34FF-4AB1-BBBB-6E4C3221BFC6}"/>
              </a:ext>
            </a:extLst>
          </p:cNvPr>
          <p:cNvSpPr/>
          <p:nvPr/>
        </p:nvSpPr>
        <p:spPr>
          <a:xfrm>
            <a:off x="4504155" y="1310723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Dr. Christoph Lackner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Operating Officer &amp; Lead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Operational </a:t>
            </a:r>
            <a:r>
              <a:rPr lang="en-US" sz="800" b="1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&amp; Engineering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2B5366-3CF7-4109-8D6C-2CE3BF2626E7}"/>
              </a:ext>
            </a:extLst>
          </p:cNvPr>
          <p:cNvSpPr/>
          <p:nvPr/>
        </p:nvSpPr>
        <p:spPr>
          <a:xfrm>
            <a:off x="9117455" y="3740929"/>
            <a:ext cx="1871135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Russell Robertson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Principal</a:t>
            </a:r>
            <a:b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</a:b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Strategic Studies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46" name="Picture 4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FD5A4500-2587-4B1E-B637-1C24044F3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96" y="1340640"/>
            <a:ext cx="658950" cy="838663"/>
          </a:xfrm>
          <a:prstGeom prst="rect">
            <a:avLst/>
          </a:prstGeom>
        </p:spPr>
      </p:pic>
      <p:pic>
        <p:nvPicPr>
          <p:cNvPr id="47" name="Picture 4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452DECFA-09BC-4252-9C73-046301323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3" y="3801959"/>
            <a:ext cx="642564" cy="771077"/>
          </a:xfrm>
          <a:prstGeom prst="rect">
            <a:avLst/>
          </a:prstGeom>
        </p:spPr>
      </p:pic>
      <p:pic>
        <p:nvPicPr>
          <p:cNvPr id="48" name="Picture 4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9FB414-63C1-44A5-BFC1-80F98B4E9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" y="3721623"/>
            <a:ext cx="681130" cy="851413"/>
          </a:xfrm>
          <a:prstGeom prst="rect">
            <a:avLst/>
          </a:prstGeom>
        </p:spPr>
      </p:pic>
      <p:pic>
        <p:nvPicPr>
          <p:cNvPr id="50" name="Picture 4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D4C4227-F289-4B0E-892D-28F48786CF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83" y="3655503"/>
            <a:ext cx="717838" cy="897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38FA0-55B9-0558-03FE-C2272F77A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3088" y="1379921"/>
            <a:ext cx="626011" cy="6260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D7CF0-CD9B-53D9-F8BC-BC11A0CB5958}"/>
              </a:ext>
            </a:extLst>
          </p:cNvPr>
          <p:cNvSpPr/>
          <p:nvPr/>
        </p:nvSpPr>
        <p:spPr>
          <a:xfrm>
            <a:off x="8075254" y="2219801"/>
            <a:ext cx="3860615" cy="1772192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Oversees customer support and project progress.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Establishes training curricula and software documentation.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Previous experience in sales, operations and technical support</a:t>
            </a:r>
          </a:p>
          <a:p>
            <a:pPr marL="154513" marR="0" lvl="0" indent="-1545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0CF3A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900" dirty="0">
                <a:solidFill>
                  <a:srgbClr val="455F5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10+ years of experience in customer support and project management.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F26D4-EC46-C75C-96DE-27D4FA4E4901}"/>
              </a:ext>
            </a:extLst>
          </p:cNvPr>
          <p:cNvSpPr/>
          <p:nvPr/>
        </p:nvSpPr>
        <p:spPr>
          <a:xfrm>
            <a:off x="8896221" y="1343146"/>
            <a:ext cx="2601320" cy="812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Erika Wills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58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Support Engineer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E0953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ROLE: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Support &amp; Project Leadership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587C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F80150-4C13-D579-D939-EDACDEDB00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© 2023 Grid Protection Alliance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FD5F-A245-FA78-F660-AA408B3AB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87" y="6359655"/>
            <a:ext cx="1416950" cy="547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760BFB-BA9D-8CDA-8952-6154D0043C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812" b="66715"/>
          <a:stretch/>
        </p:blipFill>
        <p:spPr>
          <a:xfrm>
            <a:off x="9957848" y="6359064"/>
            <a:ext cx="385248" cy="1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CE7BA-2692-B920-E996-C9A38C69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9F789-070F-B4D4-889C-D5F42C09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openXDA Suite of Tools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10F40-707F-373C-3C1C-356CA4E8AF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896B4-AB85-F657-2624-6C846274CE49}"/>
              </a:ext>
            </a:extLst>
          </p:cNvPr>
          <p:cNvGrpSpPr/>
          <p:nvPr/>
        </p:nvGrpSpPr>
        <p:grpSpPr>
          <a:xfrm>
            <a:off x="839788" y="1642439"/>
            <a:ext cx="8680688" cy="4059762"/>
            <a:chOff x="790456" y="1312986"/>
            <a:chExt cx="8680688" cy="4059762"/>
          </a:xfrm>
        </p:grpSpPr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8DB9D197-B893-0891-98B3-D0E0B3A47616}"/>
                </a:ext>
              </a:extLst>
            </p:cNvPr>
            <p:cNvSpPr/>
            <p:nvPr/>
          </p:nvSpPr>
          <p:spPr>
            <a:xfrm>
              <a:off x="5494839" y="4204737"/>
              <a:ext cx="1547573" cy="705604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9A97E17-A766-4BB0-95BA-0FABB0976562}"/>
                </a:ext>
              </a:extLst>
            </p:cNvPr>
            <p:cNvSpPr/>
            <p:nvPr/>
          </p:nvSpPr>
          <p:spPr>
            <a:xfrm>
              <a:off x="7449587" y="4274158"/>
              <a:ext cx="1806710" cy="592947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1BEFB175-7071-3518-7FC4-D84F19C9750E}"/>
                </a:ext>
              </a:extLst>
            </p:cNvPr>
            <p:cNvSpPr/>
            <p:nvPr/>
          </p:nvSpPr>
          <p:spPr>
            <a:xfrm>
              <a:off x="7476234" y="3642073"/>
              <a:ext cx="1806710" cy="520427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31E1224E-9E5D-BC42-D2A7-FDC4C9986A5F}"/>
                </a:ext>
              </a:extLst>
            </p:cNvPr>
            <p:cNvSpPr/>
            <p:nvPr/>
          </p:nvSpPr>
          <p:spPr>
            <a:xfrm>
              <a:off x="7480319" y="2889622"/>
              <a:ext cx="1806710" cy="705604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48E7563B-9F02-8CC0-D698-5D91B8D3F266}"/>
                </a:ext>
              </a:extLst>
            </p:cNvPr>
            <p:cNvSpPr/>
            <p:nvPr/>
          </p:nvSpPr>
          <p:spPr>
            <a:xfrm>
              <a:off x="7510332" y="2359110"/>
              <a:ext cx="1806710" cy="44971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0">
              <a:extLst>
                <a:ext uri="{FF2B5EF4-FFF2-40B4-BE49-F238E27FC236}">
                  <a16:creationId xmlns:a16="http://schemas.microsoft.com/office/drawing/2014/main" id="{8BDF79D1-7E4D-DE90-20DA-11E9F079BEBA}"/>
                </a:ext>
              </a:extLst>
            </p:cNvPr>
            <p:cNvSpPr/>
            <p:nvPr/>
          </p:nvSpPr>
          <p:spPr>
            <a:xfrm>
              <a:off x="7510332" y="1770615"/>
              <a:ext cx="1806710" cy="44971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33C56478-2AC2-0933-3D56-F2394E288947}"/>
                </a:ext>
              </a:extLst>
            </p:cNvPr>
            <p:cNvSpPr/>
            <p:nvPr/>
          </p:nvSpPr>
          <p:spPr>
            <a:xfrm>
              <a:off x="5406212" y="1746979"/>
              <a:ext cx="1806710" cy="646978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F982AD-93F2-62C2-D6B0-8C821DACCE4C}"/>
                </a:ext>
              </a:extLst>
            </p:cNvPr>
            <p:cNvCxnSpPr>
              <a:cxnSpLocks/>
            </p:cNvCxnSpPr>
            <p:nvPr/>
          </p:nvCxnSpPr>
          <p:spPr>
            <a:xfrm>
              <a:off x="845298" y="5363541"/>
              <a:ext cx="86074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6" descr="Schneider Electric - ION — Prescriptive Data">
              <a:extLst>
                <a:ext uri="{FF2B5EF4-FFF2-40B4-BE49-F238E27FC236}">
                  <a16:creationId xmlns:a16="http://schemas.microsoft.com/office/drawing/2014/main" id="{5A776CBA-3B65-A1BB-AAB1-53AA92370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554" y="1870387"/>
              <a:ext cx="429015" cy="42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https://cdn1.nrgedge.net/company/SCHWEITZER%20ENGINEERING%20LABORATORIES.jpg">
              <a:extLst>
                <a:ext uri="{FF2B5EF4-FFF2-40B4-BE49-F238E27FC236}">
                  <a16:creationId xmlns:a16="http://schemas.microsoft.com/office/drawing/2014/main" id="{5127999F-CFE4-E027-6730-596AAFA3A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49" y="2280299"/>
              <a:ext cx="1032827" cy="35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ranetz Power Monitoring">
              <a:extLst>
                <a:ext uri="{FF2B5EF4-FFF2-40B4-BE49-F238E27FC236}">
                  <a16:creationId xmlns:a16="http://schemas.microsoft.com/office/drawing/2014/main" id="{9C7209A1-9C91-4E8D-B242-FDB2AD4C3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235" y="2662047"/>
              <a:ext cx="1106377" cy="235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6E5886A3-DC45-6BB8-982C-10AC7A40F5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2975374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088DF0CA-3C5B-150A-3016-936F578CBB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3781252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Server Vector Icon PNG Transparent Background, Free Download #26929 -  FreeIconsPNG">
              <a:extLst>
                <a:ext uri="{FF2B5EF4-FFF2-40B4-BE49-F238E27FC236}">
                  <a16:creationId xmlns:a16="http://schemas.microsoft.com/office/drawing/2014/main" id="{9A25B231-9591-26AB-98CC-CE515F4649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58" b="26373"/>
            <a:stretch/>
          </p:blipFill>
          <p:spPr bwMode="auto">
            <a:xfrm>
              <a:off x="914361" y="4587130"/>
              <a:ext cx="678774" cy="41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EEA8F8-0AB0-A62B-B372-59F76C943779}"/>
                </a:ext>
              </a:extLst>
            </p:cNvPr>
            <p:cNvSpPr txBox="1"/>
            <p:nvPr/>
          </p:nvSpPr>
          <p:spPr>
            <a:xfrm>
              <a:off x="946350" y="3268453"/>
              <a:ext cx="614796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DFR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5BD1B1-7C38-26C5-2F03-5F413E963D13}"/>
                </a:ext>
              </a:extLst>
            </p:cNvPr>
            <p:cNvSpPr txBox="1"/>
            <p:nvPr/>
          </p:nvSpPr>
          <p:spPr>
            <a:xfrm>
              <a:off x="888445" y="4070439"/>
              <a:ext cx="73060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Relay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D1DAD7-AA76-38E0-CEE4-B21969C0C0F5}"/>
                </a:ext>
              </a:extLst>
            </p:cNvPr>
            <p:cNvSpPr txBox="1"/>
            <p:nvPr/>
          </p:nvSpPr>
          <p:spPr>
            <a:xfrm>
              <a:off x="903551" y="4866268"/>
              <a:ext cx="70039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PQM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6826EB-7474-FE03-0B94-A7C776A57977}"/>
                </a:ext>
              </a:extLst>
            </p:cNvPr>
            <p:cNvSpPr txBox="1"/>
            <p:nvPr/>
          </p:nvSpPr>
          <p:spPr>
            <a:xfrm>
              <a:off x="790456" y="1399935"/>
              <a:ext cx="1349932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Field Devices</a:t>
              </a:r>
            </a:p>
          </p:txBody>
        </p:sp>
        <p:sp>
          <p:nvSpPr>
            <p:cNvPr id="26" name="Rectangle: Rounded Corners 23">
              <a:extLst>
                <a:ext uri="{FF2B5EF4-FFF2-40B4-BE49-F238E27FC236}">
                  <a16:creationId xmlns:a16="http://schemas.microsoft.com/office/drawing/2014/main" id="{B2462C91-86DA-1E87-F1A4-26995BD909CA}"/>
                </a:ext>
              </a:extLst>
            </p:cNvPr>
            <p:cNvSpPr/>
            <p:nvPr/>
          </p:nvSpPr>
          <p:spPr>
            <a:xfrm>
              <a:off x="2839479" y="1963358"/>
              <a:ext cx="2341685" cy="1494580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A884B0-664F-E36F-F900-0CB5ACDA5BAE}"/>
                </a:ext>
              </a:extLst>
            </p:cNvPr>
            <p:cNvSpPr txBox="1"/>
            <p:nvPr/>
          </p:nvSpPr>
          <p:spPr>
            <a:xfrm>
              <a:off x="2249562" y="1399935"/>
              <a:ext cx="2724535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Control Center Infrastructure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A4FAC7-5694-ABAE-ABE4-CFDA94AE6EFD}"/>
                </a:ext>
              </a:extLst>
            </p:cNvPr>
            <p:cNvSpPr txBox="1"/>
            <p:nvPr/>
          </p:nvSpPr>
          <p:spPr>
            <a:xfrm>
              <a:off x="7333588" y="1399935"/>
              <a:ext cx="2100174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Engineering Desktops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E74053D-70AA-2006-2501-1D5E8A554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92" y="2029353"/>
              <a:ext cx="2234057" cy="5585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F378873-9CEE-42DC-BD21-07DD29C3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394" y="2779599"/>
              <a:ext cx="2277236" cy="60310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EDF535-1BE9-A334-B13A-70E43F0843A5}"/>
                </a:ext>
              </a:extLst>
            </p:cNvPr>
            <p:cNvSpPr txBox="1"/>
            <p:nvPr/>
          </p:nvSpPr>
          <p:spPr>
            <a:xfrm>
              <a:off x="3658561" y="2458776"/>
              <a:ext cx="819317" cy="43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OR</a:t>
              </a:r>
            </a:p>
          </p:txBody>
        </p:sp>
        <p:sp>
          <p:nvSpPr>
            <p:cNvPr id="32" name="Rectangle: Rounded Corners 29">
              <a:extLst>
                <a:ext uri="{FF2B5EF4-FFF2-40B4-BE49-F238E27FC236}">
                  <a16:creationId xmlns:a16="http://schemas.microsoft.com/office/drawing/2014/main" id="{A3B2B5A2-7665-2B89-B715-1FE6743B9D55}"/>
                </a:ext>
              </a:extLst>
            </p:cNvPr>
            <p:cNvSpPr/>
            <p:nvPr/>
          </p:nvSpPr>
          <p:spPr>
            <a:xfrm>
              <a:off x="2835394" y="3741731"/>
              <a:ext cx="2341685" cy="1494580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1E4BFC-B5DC-A391-BCBD-68588A9C71F9}"/>
                </a:ext>
              </a:extLst>
            </p:cNvPr>
            <p:cNvSpPr txBox="1"/>
            <p:nvPr/>
          </p:nvSpPr>
          <p:spPr>
            <a:xfrm>
              <a:off x="3654476" y="4237148"/>
              <a:ext cx="819317" cy="43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OR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23B3714-83D7-1CC6-DE62-83EF8CB16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165" y="4586789"/>
              <a:ext cx="2195691" cy="5582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2C418A-EA04-AADE-ADE8-BC6DF003A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688" y="3764320"/>
              <a:ext cx="2059095" cy="51477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1C5D256-0CE8-659F-4D5F-4A5D2564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83" y="1868896"/>
              <a:ext cx="1626213" cy="25251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35BCE4E-115E-EB0A-48CF-E9FB94E1C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978" y="2878540"/>
              <a:ext cx="1699393" cy="64697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518B50-7F10-6455-2E4F-DF3C2BA3D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058" y="2396153"/>
              <a:ext cx="1626213" cy="40655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D2FBAE3-3238-41E8-569D-37DDC259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420" y="1882192"/>
              <a:ext cx="1551339" cy="40540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2FE2040-7413-A075-A254-C7055F3CB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768" y="3678188"/>
              <a:ext cx="1213815" cy="43558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936570-400F-7841-A1EC-35D0696D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978" y="4347677"/>
              <a:ext cx="1589009" cy="44971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CA7647-03D9-9827-052E-BB57C6B7322B}"/>
                </a:ext>
              </a:extLst>
            </p:cNvPr>
            <p:cNvSpPr txBox="1"/>
            <p:nvPr/>
          </p:nvSpPr>
          <p:spPr>
            <a:xfrm>
              <a:off x="5406212" y="1415692"/>
              <a:ext cx="1551339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External Access</a:t>
              </a:r>
            </a:p>
          </p:txBody>
        </p:sp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B0D7ED97-D98F-C45E-8500-0CD99CA6C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310" y="4262145"/>
              <a:ext cx="1162863" cy="57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9E02AF-9125-969C-D721-540C7FA4E05E}"/>
                </a:ext>
              </a:extLst>
            </p:cNvPr>
            <p:cNvSpPr txBox="1"/>
            <p:nvPr/>
          </p:nvSpPr>
          <p:spPr>
            <a:xfrm>
              <a:off x="5447410" y="2570311"/>
              <a:ext cx="1886178" cy="38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u="sng" dirty="0"/>
                <a:t>Configuration Tools</a:t>
              </a:r>
            </a:p>
          </p:txBody>
        </p:sp>
        <p:sp>
          <p:nvSpPr>
            <p:cNvPr id="45" name="Rectangle: Rounded Corners 42">
              <a:extLst>
                <a:ext uri="{FF2B5EF4-FFF2-40B4-BE49-F238E27FC236}">
                  <a16:creationId xmlns:a16="http://schemas.microsoft.com/office/drawing/2014/main" id="{524293D3-A108-AE8E-0673-E41277219AAC}"/>
                </a:ext>
              </a:extLst>
            </p:cNvPr>
            <p:cNvSpPr/>
            <p:nvPr/>
          </p:nvSpPr>
          <p:spPr>
            <a:xfrm>
              <a:off x="5450316" y="3042763"/>
              <a:ext cx="1547573" cy="399289"/>
            </a:xfrm>
            <a:prstGeom prst="roundRect">
              <a:avLst>
                <a:gd name="adj" fmla="val 1220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4FEE130-5781-9BA9-D2BC-2E41A53EA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560" y="3119872"/>
              <a:ext cx="1407457" cy="266500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E6D7150-416A-D545-FFCD-7C952E12A636}"/>
                </a:ext>
              </a:extLst>
            </p:cNvPr>
            <p:cNvSpPr/>
            <p:nvPr/>
          </p:nvSpPr>
          <p:spPr>
            <a:xfrm>
              <a:off x="845298" y="1322193"/>
              <a:ext cx="1436107" cy="40413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AD2573-9C9C-F77A-E0B9-2E1DFB883EBD}"/>
                </a:ext>
              </a:extLst>
            </p:cNvPr>
            <p:cNvSpPr/>
            <p:nvPr/>
          </p:nvSpPr>
          <p:spPr>
            <a:xfrm>
              <a:off x="2281404" y="1322193"/>
              <a:ext cx="3032973" cy="40413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61F3F3B-ECC0-F9C9-B17A-9D3B4553799D}"/>
                </a:ext>
              </a:extLst>
            </p:cNvPr>
            <p:cNvSpPr/>
            <p:nvPr/>
          </p:nvSpPr>
          <p:spPr>
            <a:xfrm>
              <a:off x="5314377" y="1322189"/>
              <a:ext cx="1991035" cy="11816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8ECF568-58A9-A4F7-68AD-AB98AB2A8F83}"/>
                </a:ext>
              </a:extLst>
            </p:cNvPr>
            <p:cNvSpPr/>
            <p:nvPr/>
          </p:nvSpPr>
          <p:spPr>
            <a:xfrm>
              <a:off x="5322458" y="2501975"/>
              <a:ext cx="1991035" cy="12792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48">
              <a:extLst>
                <a:ext uri="{FF2B5EF4-FFF2-40B4-BE49-F238E27FC236}">
                  <a16:creationId xmlns:a16="http://schemas.microsoft.com/office/drawing/2014/main" id="{0FDE7545-AB47-7187-A168-944388D2DB87}"/>
                </a:ext>
              </a:extLst>
            </p:cNvPr>
            <p:cNvSpPr/>
            <p:nvPr/>
          </p:nvSpPr>
          <p:spPr>
            <a:xfrm>
              <a:off x="5310116" y="1312986"/>
              <a:ext cx="4161028" cy="4059762"/>
            </a:xfrm>
            <a:custGeom>
              <a:avLst/>
              <a:gdLst>
                <a:gd name="connsiteX0" fmla="*/ 0 w 2649416"/>
                <a:gd name="connsiteY0" fmla="*/ 2579076 h 2584938"/>
                <a:gd name="connsiteX1" fmla="*/ 5862 w 2649416"/>
                <a:gd name="connsiteY1" fmla="*/ 1576753 h 2584938"/>
                <a:gd name="connsiteX2" fmla="*/ 1271954 w 2649416"/>
                <a:gd name="connsiteY2" fmla="*/ 1565030 h 2584938"/>
                <a:gd name="connsiteX3" fmla="*/ 1277816 w 2649416"/>
                <a:gd name="connsiteY3" fmla="*/ 5861 h 2584938"/>
                <a:gd name="connsiteX4" fmla="*/ 2649416 w 2649416"/>
                <a:gd name="connsiteY4" fmla="*/ 0 h 2584938"/>
                <a:gd name="connsiteX5" fmla="*/ 2631831 w 2649416"/>
                <a:gd name="connsiteY5" fmla="*/ 2584938 h 2584938"/>
                <a:gd name="connsiteX6" fmla="*/ 0 w 2649416"/>
                <a:gd name="connsiteY6" fmla="*/ 2579076 h 25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9416" h="2584938">
                  <a:moveTo>
                    <a:pt x="0" y="2579076"/>
                  </a:moveTo>
                  <a:lnTo>
                    <a:pt x="5862" y="1576753"/>
                  </a:lnTo>
                  <a:lnTo>
                    <a:pt x="1271954" y="1565030"/>
                  </a:lnTo>
                  <a:lnTo>
                    <a:pt x="1277816" y="5861"/>
                  </a:lnTo>
                  <a:lnTo>
                    <a:pt x="2649416" y="0"/>
                  </a:lnTo>
                  <a:lnTo>
                    <a:pt x="2631831" y="2584938"/>
                  </a:lnTo>
                  <a:lnTo>
                    <a:pt x="0" y="2579076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F52A014-194A-EC43-9606-FA9ACD7F6332}"/>
              </a:ext>
            </a:extLst>
          </p:cNvPr>
          <p:cNvSpPr txBox="1"/>
          <p:nvPr/>
        </p:nvSpPr>
        <p:spPr>
          <a:xfrm>
            <a:off x="9610942" y="2971695"/>
            <a:ext cx="197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Our applications are involved in all stages of the data lifecycle.</a:t>
            </a:r>
          </a:p>
        </p:txBody>
      </p:sp>
    </p:spTree>
    <p:extLst>
      <p:ext uri="{BB962C8B-B14F-4D97-AF65-F5344CB8AC3E}">
        <p14:creationId xmlns:p14="http://schemas.microsoft.com/office/powerpoint/2010/main" val="94455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A4F96EE-5DD5-01D9-FD4B-B7C4B175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68650"/>
            <a:ext cx="5181600" cy="3008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The interval data processing pipeline includes: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daily statistics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Triggering configured alarm thresholds as appropriate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data completeness information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Collecting data quality information, including identifying latched values and engineering reasonability checks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1B7481-C42A-EC45-71A2-31AF7CDC7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68650"/>
            <a:ext cx="5181600" cy="300831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</a:rPr>
              <a:t>The event wa</a:t>
            </a:r>
            <a:r>
              <a:rPr lang="en-US" sz="2000" dirty="0">
                <a:ea typeface="Calibri" panose="020F0502020204030204" pitchFamily="34" charset="0"/>
              </a:rPr>
              <a:t>veform </a:t>
            </a:r>
            <a:r>
              <a:rPr lang="en-US" sz="2000" dirty="0">
                <a:effectLst/>
                <a:ea typeface="Calibri" panose="020F0502020204030204" pitchFamily="34" charset="0"/>
              </a:rPr>
              <a:t>data processing pipeline includes: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identification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cause probability identification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Event classification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Sag/Swell analysis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Identification of related events recorded by other devices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</a:rPr>
              <a:t>Other relevant event analysis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5F39B2-D759-765B-633A-E06435A9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6A421-200C-A7EB-47E2-1F31E256F1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32B9C6-66D1-FA23-A6AB-19435C55ABC5}"/>
              </a:ext>
            </a:extLst>
          </p:cNvPr>
          <p:cNvGrpSpPr/>
          <p:nvPr/>
        </p:nvGrpSpPr>
        <p:grpSpPr>
          <a:xfrm>
            <a:off x="742050" y="238125"/>
            <a:ext cx="3593517" cy="986453"/>
            <a:chOff x="748400" y="136525"/>
            <a:chExt cx="3593517" cy="986453"/>
          </a:xfrm>
        </p:grpSpPr>
        <p:pic>
          <p:nvPicPr>
            <p:cNvPr id="7" name="Picture 6" descr="Logo&#10;&#10;Description automatically generated">
              <a:extLst>
                <a:ext uri="{FF2B5EF4-FFF2-40B4-BE49-F238E27FC236}">
                  <a16:creationId xmlns:a16="http://schemas.microsoft.com/office/drawing/2014/main" id="{11717BC7-F561-C335-2CC3-718C7B50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84" y="136525"/>
              <a:ext cx="3591133" cy="986453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C3222F95-C039-8756-E585-817214A5C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50" r="3116" b="14868"/>
            <a:stretch/>
          </p:blipFill>
          <p:spPr>
            <a:xfrm>
              <a:off x="748400" y="738187"/>
              <a:ext cx="3479213" cy="240507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C0C74A36-F877-7EB5-219D-2C8F67AD9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5" t="44465" r="87222" b="39250"/>
            <a:stretch/>
          </p:blipFill>
          <p:spPr>
            <a:xfrm>
              <a:off x="1028700" y="576263"/>
              <a:ext cx="178594" cy="160643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12390404-14A1-7F54-9462-02086D83F9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13" r="69716" b="52767"/>
            <a:stretch/>
          </p:blipFill>
          <p:spPr>
            <a:xfrm>
              <a:off x="750784" y="264320"/>
              <a:ext cx="1087542" cy="340518"/>
            </a:xfrm>
            <a:prstGeom prst="rect">
              <a:avLst/>
            </a:prstGeom>
          </p:spPr>
        </p:pic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4191827A-F798-FDC0-7D49-47950B6A3EB8}"/>
                </a:ext>
              </a:extLst>
            </p:cNvPr>
            <p:cNvSpPr/>
            <p:nvPr/>
          </p:nvSpPr>
          <p:spPr>
            <a:xfrm>
              <a:off x="1154880" y="604839"/>
              <a:ext cx="702495" cy="47636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CA3E78A-B854-BCF9-F798-DB6FE9CA95B8}"/>
                </a:ext>
              </a:extLst>
            </p:cNvPr>
            <p:cNvSpPr/>
            <p:nvPr/>
          </p:nvSpPr>
          <p:spPr>
            <a:xfrm>
              <a:off x="923925" y="610259"/>
              <a:ext cx="201215" cy="45719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6A62426B-329C-F01E-5B24-805763BAF60C}"/>
              </a:ext>
            </a:extLst>
          </p:cNvPr>
          <p:cNvSpPr txBox="1">
            <a:spLocks/>
          </p:cNvSpPr>
          <p:nvPr/>
        </p:nvSpPr>
        <p:spPr>
          <a:xfrm>
            <a:off x="838200" y="1438835"/>
            <a:ext cx="10515600" cy="204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openXDA application automatically discovers, parses, analyzes and saves both raw data and analytic results from data captured from field devices.</a:t>
            </a:r>
            <a:r>
              <a:rPr lang="en-US" sz="2000" b="0" i="0" dirty="0">
                <a:effectLst/>
              </a:rPr>
              <a:t> openXDA runs as a back-office service watching for new event or interval data files. After analyzing the data in these files, openXDA produces emails and raises alarms based on meter data quality and/or the nature of the system event that triggered the substation device.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32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147F-B0E8-FB72-75F6-4F150BDE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PQ 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1B0B-C3F9-6DFC-C333-2F5EE198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9B03-89F4-E977-5B47-5CFDC3A72F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7" name="Picture 6" descr="A picture containing text, tableware, sign, dishware&#10;&#10;Description automatically generated">
            <a:extLst>
              <a:ext uri="{FF2B5EF4-FFF2-40B4-BE49-F238E27FC236}">
                <a16:creationId xmlns:a16="http://schemas.microsoft.com/office/drawing/2014/main" id="{C4661B7F-D426-C5E6-CCBD-9EBFCB5C3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1" y="2019545"/>
            <a:ext cx="2888868" cy="448582"/>
          </a:xfrm>
          <a:prstGeom prst="rect">
            <a:avLst/>
          </a:prstGeom>
        </p:spPr>
      </p:pic>
      <p:pic>
        <p:nvPicPr>
          <p:cNvPr id="9" name="Picture 8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75651BD3-18D9-25D3-39A9-6CC3FD97B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306" y="1836776"/>
            <a:ext cx="2152037" cy="819303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38E7AF9-BF66-6369-A533-536846FE0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5" y="1925996"/>
            <a:ext cx="2542722" cy="635680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503590A8-C985-EE49-5544-7BA5E7CBDC76}"/>
              </a:ext>
            </a:extLst>
          </p:cNvPr>
          <p:cNvSpPr/>
          <p:nvPr/>
        </p:nvSpPr>
        <p:spPr>
          <a:xfrm rot="8059068">
            <a:off x="7857296" y="1886485"/>
            <a:ext cx="730086" cy="714703"/>
          </a:xfrm>
          <a:prstGeom prst="halfFrame">
            <a:avLst>
              <a:gd name="adj1" fmla="val 11820"/>
              <a:gd name="adj2" fmla="val 12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4E0387C1-925B-16E6-2554-37FEDBB2D5DF}"/>
              </a:ext>
            </a:extLst>
          </p:cNvPr>
          <p:cNvSpPr/>
          <p:nvPr/>
        </p:nvSpPr>
        <p:spPr>
          <a:xfrm rot="8059068">
            <a:off x="3910663" y="1886485"/>
            <a:ext cx="730086" cy="714703"/>
          </a:xfrm>
          <a:prstGeom prst="halfFrame">
            <a:avLst>
              <a:gd name="adj1" fmla="val 12422"/>
              <a:gd name="adj2" fmla="val 12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261DF-AB05-54FE-94B7-BBB718C95EB2}"/>
              </a:ext>
            </a:extLst>
          </p:cNvPr>
          <p:cNvSpPr txBox="1"/>
          <p:nvPr/>
        </p:nvSpPr>
        <p:spPr>
          <a:xfrm>
            <a:off x="1215188" y="140769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System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C99C2-328B-FA84-4835-108FE669F489}"/>
              </a:ext>
            </a:extLst>
          </p:cNvPr>
          <p:cNvSpPr txBox="1"/>
          <p:nvPr/>
        </p:nvSpPr>
        <p:spPr>
          <a:xfrm>
            <a:off x="9107903" y="1407694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Waveform of Focus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9A2D6-26CF-A637-FD91-8423518B6891}"/>
              </a:ext>
            </a:extLst>
          </p:cNvPr>
          <p:cNvSpPr txBox="1"/>
          <p:nvPr/>
        </p:nvSpPr>
        <p:spPr>
          <a:xfrm>
            <a:off x="601579" y="3267678"/>
            <a:ext cx="109427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View the results of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openXDA’s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analysis in stats tables, charts, and waveforms.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From wide area down to single waveform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Rebranding of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SEBrowser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to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PQBrowser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as its functionality expands.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2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1C9F7-DE10-E663-5ECE-AD6EBB83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A2DE2-26B2-5373-09F7-210BD96A41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CF19563-105F-93B5-2D91-3AE7B7D05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1"/>
          <a:stretch/>
        </p:blipFill>
        <p:spPr>
          <a:xfrm>
            <a:off x="569008" y="410703"/>
            <a:ext cx="3842696" cy="485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D2201F-44A1-03DC-08B1-F8449D247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" t="760" b="796"/>
          <a:stretch/>
        </p:blipFill>
        <p:spPr>
          <a:xfrm>
            <a:off x="4627620" y="1837721"/>
            <a:ext cx="7457446" cy="38380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C28437-DF5C-3FAC-2D2B-E26759A927FA}"/>
              </a:ext>
            </a:extLst>
          </p:cNvPr>
          <p:cNvSpPr txBox="1"/>
          <p:nvPr/>
        </p:nvSpPr>
        <p:spPr>
          <a:xfrm>
            <a:off x="656438" y="2151404"/>
            <a:ext cx="3220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View various types of events, trending alarms and data, and data heath metrics across your entire PQ system.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Includes a map feature to view how a single event affects your wide-area grid.</a:t>
            </a:r>
          </a:p>
        </p:txBody>
      </p:sp>
    </p:spTree>
    <p:extLst>
      <p:ext uri="{BB962C8B-B14F-4D97-AF65-F5344CB8AC3E}">
        <p14:creationId xmlns:p14="http://schemas.microsoft.com/office/powerpoint/2010/main" val="46827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AB1F-86C3-C079-3200-2161DC98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07A5-9C79-B0B6-D174-593E74C3E1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070A49-4192-3738-9EF7-2BF34762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0" y="386162"/>
            <a:ext cx="5557134" cy="5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2ED10-B1B6-4126-F869-7B4A72C58022}"/>
              </a:ext>
            </a:extLst>
          </p:cNvPr>
          <p:cNvSpPr txBox="1"/>
          <p:nvPr/>
        </p:nvSpPr>
        <p:spPr>
          <a:xfrm>
            <a:off x="8371831" y="1851900"/>
            <a:ext cx="322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Search and drill into specific events with an assortment of available configurable widgets and reports.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built-in Magnitude-Duration Chart shows all the applicable events in your search plotted with both standard and user-definable curves.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D0FAAA-8C6D-A160-8253-53073FD38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5" b="112"/>
          <a:stretch/>
        </p:blipFill>
        <p:spPr>
          <a:xfrm>
            <a:off x="130256" y="1724900"/>
            <a:ext cx="7816687" cy="40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4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7878D-C7E7-5A34-94C4-3FAB5B83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1F54-D775-4895-BCB0-AD77DC94EF0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66F4E-D221-C6EB-193E-81C783C8F6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2022 Grid Protection Alliance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3ED0D2-7010-6B45-C210-A264CC33D3E4}"/>
              </a:ext>
            </a:extLst>
          </p:cNvPr>
          <p:cNvGrpSpPr/>
          <p:nvPr/>
        </p:nvGrpSpPr>
        <p:grpSpPr>
          <a:xfrm>
            <a:off x="898357" y="375232"/>
            <a:ext cx="2398584" cy="561026"/>
            <a:chOff x="898357" y="375232"/>
            <a:chExt cx="2398584" cy="561026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F92B3C9A-0D94-2471-FB14-130A60F58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357" y="375232"/>
              <a:ext cx="2398584" cy="561026"/>
            </a:xfrm>
            <a:prstGeom prst="rect">
              <a:avLst/>
            </a:prstGeom>
          </p:spPr>
        </p:pic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3D85C806-557D-98C0-E379-BD6DEF5E15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" t="6101" r="64421" b="27668"/>
            <a:stretch/>
          </p:blipFill>
          <p:spPr>
            <a:xfrm>
              <a:off x="1031893" y="413123"/>
              <a:ext cx="719836" cy="371573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24C60637-8252-056B-4BB9-79E618C59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0" t="68628" r="22646" b="-1"/>
            <a:stretch/>
          </p:blipFill>
          <p:spPr>
            <a:xfrm>
              <a:off x="1316692" y="754139"/>
              <a:ext cx="1434447" cy="176008"/>
            </a:xfrm>
            <a:prstGeom prst="rect">
              <a:avLst/>
            </a:prstGeom>
          </p:spPr>
        </p:pic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AB6FA73-12C7-6998-E2AA-2BAEC7B25FBC}"/>
                </a:ext>
              </a:extLst>
            </p:cNvPr>
            <p:cNvSpPr/>
            <p:nvPr/>
          </p:nvSpPr>
          <p:spPr>
            <a:xfrm>
              <a:off x="1001846" y="685691"/>
              <a:ext cx="202495" cy="41557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CE404C8-8A92-3E91-D967-90B40EFEF1BC}"/>
                </a:ext>
              </a:extLst>
            </p:cNvPr>
            <p:cNvSpPr/>
            <p:nvPr/>
          </p:nvSpPr>
          <p:spPr>
            <a:xfrm>
              <a:off x="1223936" y="688135"/>
              <a:ext cx="547389" cy="41557"/>
            </a:xfrm>
            <a:prstGeom prst="parallelogram">
              <a:avLst>
                <a:gd name="adj" fmla="val 36765"/>
              </a:avLst>
            </a:prstGeom>
            <a:gradFill>
              <a:gsLst>
                <a:gs pos="0">
                  <a:schemeClr val="accent1">
                    <a:lumMod val="25000"/>
                  </a:schemeClr>
                </a:gs>
                <a:gs pos="42000">
                  <a:srgbClr val="0C3F96"/>
                </a:gs>
                <a:gs pos="51000">
                  <a:srgbClr val="0C3F96"/>
                </a:gs>
                <a:gs pos="73000">
                  <a:schemeClr val="accent1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5166FC-3F6F-1E18-4888-42B6B9A6649F}"/>
              </a:ext>
            </a:extLst>
          </p:cNvPr>
          <p:cNvSpPr txBox="1"/>
          <p:nvPr/>
        </p:nvSpPr>
        <p:spPr>
          <a:xfrm>
            <a:off x="713588" y="1789454"/>
            <a:ext cx="3220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View a waveform-of-focus with tools to show detail and share it with others with a URL formatted to show exactly what the user saw, including zoom levels and analytics.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Compare time-correlated events and run a variety of ad-hoc analytics with ease.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E661C5-9317-7BDF-754D-7C793D3BD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" b="751"/>
          <a:stretch/>
        </p:blipFill>
        <p:spPr>
          <a:xfrm>
            <a:off x="5148214" y="1955800"/>
            <a:ext cx="6738985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307"/>
      </p:ext>
    </p:extLst>
  </p:cSld>
  <p:clrMapOvr>
    <a:masterClrMapping/>
  </p:clrMapOvr>
</p:sld>
</file>

<file path=ppt/theme/theme1.xml><?xml version="1.0" encoding="utf-8"?>
<a:theme xmlns:a="http://schemas.openxmlformats.org/drawingml/2006/main" name="GPATheme">
  <a:themeElements>
    <a:clrScheme name="Custom 1">
      <a:dk1>
        <a:srgbClr val="212529"/>
      </a:dk1>
      <a:lt1>
        <a:srgbClr val="F8F9FA"/>
      </a:lt1>
      <a:dk2>
        <a:srgbClr val="212529"/>
      </a:dk2>
      <a:lt2>
        <a:srgbClr val="F8F9F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ATheme" id="{8EFCD849-6434-4C0B-97E4-3867B3CE0FCC}" vid="{C27ECF0E-969A-4891-8F6F-A5F89B4E0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GPATheme</Template>
  <TotalTime>12178</TotalTime>
  <Words>897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Symbol</vt:lpstr>
      <vt:lpstr>GPATheme</vt:lpstr>
      <vt:lpstr>GPA Introduction</vt:lpstr>
      <vt:lpstr>PowerPoint Presentation</vt:lpstr>
      <vt:lpstr>Introduction Key GPA Staff</vt:lpstr>
      <vt:lpstr>openXDA Suite of Tools</vt:lpstr>
      <vt:lpstr>PowerPoint Presentation</vt:lpstr>
      <vt:lpstr>PQ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2022 PQ Dashboard User’s Forum</dc:title>
  <dc:creator>Erika Wills</dc:creator>
  <cp:lastModifiedBy>Erika Wills</cp:lastModifiedBy>
  <cp:revision>57</cp:revision>
  <dcterms:created xsi:type="dcterms:W3CDTF">2022-09-15T19:16:33Z</dcterms:created>
  <dcterms:modified xsi:type="dcterms:W3CDTF">2023-06-06T15:56:25Z</dcterms:modified>
</cp:coreProperties>
</file>