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65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FFFFFF"/>
    <a:srgbClr val="000000"/>
    <a:srgbClr val="6C757D"/>
    <a:srgbClr val="007BFF"/>
    <a:srgbClr val="007AFF"/>
    <a:srgbClr val="DC3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4A1FC-5895-467E-B7DE-C27F7C1D680E}" v="43" dt="2022-09-26T17:42:24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le with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B6C33-5E23-3B00-8E49-32A7785A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 descr="openPDC - GPA Product Discussions">
            <a:extLst>
              <a:ext uri="{FF2B5EF4-FFF2-40B4-BE49-F238E27FC236}">
                <a16:creationId xmlns:a16="http://schemas.microsoft.com/office/drawing/2014/main" id="{B6B97BE9-01E7-A3F9-4D0B-0BB3334910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39"/>
          <a:stretch/>
        </p:blipFill>
        <p:spPr bwMode="auto">
          <a:xfrm>
            <a:off x="836612" y="276641"/>
            <a:ext cx="3932237" cy="178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DA300F-FC82-BC41-217C-A54B1A43C8D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  <a:endParaRPr lang="en-US" dirty="0"/>
          </a:p>
        </p:txBody>
      </p:sp>
      <p:pic>
        <p:nvPicPr>
          <p:cNvPr id="1026" name="Picture 2" descr="...">
            <a:extLst>
              <a:ext uri="{FF2B5EF4-FFF2-40B4-BE49-F238E27FC236}">
                <a16:creationId xmlns:a16="http://schemas.microsoft.com/office/drawing/2014/main" id="{006A2D72-249B-05E6-149A-CF956409A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799" y="276641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8517838-A233-6D55-8268-0FF6EA386F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6611" y="2057400"/>
            <a:ext cx="3932237" cy="11343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Application Logo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D730C72-B1C2-6CB8-CEE8-83581223F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4460875"/>
            <a:ext cx="10517189" cy="1325563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ABB33DC5-3C45-65D8-3BC4-4F4FDC3C27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6610" y="3248924"/>
            <a:ext cx="3932237" cy="11343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Client Logo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18B557A-CC2F-A0E2-C2A9-3CA65332071D}"/>
              </a:ext>
            </a:extLst>
          </p:cNvPr>
          <p:cNvGrpSpPr/>
          <p:nvPr/>
        </p:nvGrpSpPr>
        <p:grpSpPr>
          <a:xfrm>
            <a:off x="599281" y="4405199"/>
            <a:ext cx="11137900" cy="38576"/>
            <a:chOff x="599281" y="4405199"/>
            <a:chExt cx="11137900" cy="38576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7C5C363-A9D8-87B0-4139-660D675E1F8E}"/>
                </a:ext>
              </a:extLst>
            </p:cNvPr>
            <p:cNvCxnSpPr/>
            <p:nvPr/>
          </p:nvCxnSpPr>
          <p:spPr>
            <a:xfrm flipV="1">
              <a:off x="600961" y="4443775"/>
              <a:ext cx="11136220" cy="0"/>
            </a:xfrm>
            <a:prstGeom prst="line">
              <a:avLst/>
            </a:prstGeom>
            <a:ln>
              <a:solidFill>
                <a:srgbClr val="767474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2843435-F6F3-CC95-7895-19D1C74EBCF6}"/>
                </a:ext>
              </a:extLst>
            </p:cNvPr>
            <p:cNvCxnSpPr/>
            <p:nvPr/>
          </p:nvCxnSpPr>
          <p:spPr>
            <a:xfrm flipV="1">
              <a:off x="600959" y="4423297"/>
              <a:ext cx="11136220" cy="0"/>
            </a:xfrm>
            <a:prstGeom prst="line">
              <a:avLst/>
            </a:prstGeom>
            <a:ln>
              <a:solidFill>
                <a:srgbClr val="95D7A5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52F97E1-4C5C-51F5-8265-3042F15E1123}"/>
                </a:ext>
              </a:extLst>
            </p:cNvPr>
            <p:cNvCxnSpPr/>
            <p:nvPr/>
          </p:nvCxnSpPr>
          <p:spPr>
            <a:xfrm flipV="1">
              <a:off x="599281" y="4405199"/>
              <a:ext cx="11136220" cy="0"/>
            </a:xfrm>
            <a:prstGeom prst="line">
              <a:avLst/>
            </a:prstGeom>
            <a:ln>
              <a:solidFill>
                <a:srgbClr val="767474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6971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5815-4E2F-E1E8-53AB-F11124E21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4F1A0-8CDC-D07D-7BE6-E21351BE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B8FF297B-2B3E-89FA-0B40-75770DA30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E86F5D8-2512-5C1B-40B2-D5E591EF56D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8B83FE9-C36A-C15D-93C4-AC3766702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9413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80CD98-F1B0-A6F0-C7C9-1DD370705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4DC5A-1569-AA43-A3F4-CB08D2F83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3AC5C-E643-00BD-EFA8-F04279AF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4" descr="openPDC - GPA Product Discussions">
            <a:extLst>
              <a:ext uri="{FF2B5EF4-FFF2-40B4-BE49-F238E27FC236}">
                <a16:creationId xmlns:a16="http://schemas.microsoft.com/office/drawing/2014/main" id="{E522F3EA-CC15-5554-584F-24064CFC70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39"/>
          <a:stretch/>
        </p:blipFill>
        <p:spPr bwMode="auto">
          <a:xfrm>
            <a:off x="836612" y="276641"/>
            <a:ext cx="3932237" cy="178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2FBD582-6ECD-31FB-4BBB-79B133523B3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5988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le with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B6C33-5E23-3B00-8E49-32A7785A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DA300F-FC82-BC41-217C-A54B1A43C8D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9B963F8-0760-AEA1-A37B-D2E3CE47B3E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36612" y="737259"/>
            <a:ext cx="3932237" cy="1320142"/>
          </a:xfrm>
        </p:spPr>
        <p:txBody>
          <a:bodyPr>
            <a:normAutofit/>
          </a:bodyPr>
          <a:lstStyle>
            <a:lvl1pPr marL="0" indent="0">
              <a:buNone/>
              <a:defRPr sz="4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Slide Title/Picture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F4527C5-6D28-35B7-B6D1-1D4B776D0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9868" y="737259"/>
            <a:ext cx="6443932" cy="54349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34946CB-FCBC-A8FC-B7B3-618394CF1C6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057401"/>
            <a:ext cx="3930649" cy="41195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93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4C724-6480-1D99-1AB8-7D73E866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5815-4E2F-E1E8-53AB-F11124E21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4F1A0-8CDC-D07D-7BE6-E21351BE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B8FF297B-2B3E-89FA-0B40-75770DA30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E86F5D8-2512-5C1B-40B2-D5E591EF56D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222173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6711-9216-50D6-9189-511BC231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25507-8138-0E97-E7E3-64F180A98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642D1-96CF-47F7-624C-B69644CB1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BE938-B47D-8508-477A-D240B4BD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102CEAC-6CD8-3761-49E5-F6C70E516C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61245"/>
            <a:ext cx="1556708" cy="36023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3121B68-0123-4B8B-3959-C643D0ED8DA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106920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65CFD-88A9-6943-AEE3-E6B58EAA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53"/>
            <a:ext cx="10515600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3FEE2-2AD8-9C34-6305-749AA9E6A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B8BB7-6033-B1E9-60BA-B200D5BD5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71F0-9CDC-E110-699F-0C895991C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B9F61-A2B7-EAB2-B7AE-418B98D6B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EA8B37-D11C-8BCA-5674-EA997557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7A38498C-FEC9-908F-D160-A88A184D7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9F68D98-CE86-B464-7674-55172A9D2DC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84393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40813-0104-9E1A-B05E-403274B1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CDFBC4E3-5879-054F-8E9D-689EA3233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48"/>
            <a:ext cx="10515600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8" name="Picture 2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751AF833-B004-CA81-6300-9D64673AC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673DAF79-AA61-49F8-F3F4-22EDBE765B2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1528074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6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6C3C-DDAF-1B6B-5D8E-C7E6F9C6D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FD11FC97-1DC2-0265-10AD-F40420348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397AB-928D-7259-C52F-8ADFD948B97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424850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6C3C-DDAF-1B6B-5D8E-C7E6F9C6D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397AB-928D-7259-C52F-8ADFD948B97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A50F30-F54D-62B9-175E-EC6D60D26824}"/>
              </a:ext>
            </a:extLst>
          </p:cNvPr>
          <p:cNvSpPr txBox="1"/>
          <p:nvPr/>
        </p:nvSpPr>
        <p:spPr>
          <a:xfrm>
            <a:off x="3428505" y="925725"/>
            <a:ext cx="53349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5E5E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Thank You</a:t>
            </a:r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C1BC8FD-5EC0-8B3A-7CCD-0ABB4DB13C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473445"/>
            <a:ext cx="778192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62602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80983C-82F6-C118-D722-56DB5E52C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53"/>
            <a:ext cx="10515600" cy="1194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0DD1E-C194-A3DC-FDEC-698AA98D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38835"/>
            <a:ext cx="10515600" cy="4738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14225-243B-1C2A-884E-1A2B80312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51F54-D775-4895-BCB0-AD77DC94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A3933C6-68A1-4A1A-F39A-2F20D1FA1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/>
              <a:t>© 2022 Grid Protection Alliance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9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0457E-1332-102D-CAD0-B9EDCF6F0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OpenMIC</a:t>
            </a:r>
            <a:r>
              <a:rPr lang="en-US" dirty="0"/>
              <a:t> </a:t>
            </a:r>
            <a:r>
              <a:rPr lang="en-US"/>
              <a:t>Standard Setup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C1015-81DC-B72C-5E23-F75DD772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7B189-A9FF-6CBB-32CC-C56B7466561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6057A1-E1D2-55AD-CF9C-03203141BC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64" b="7910"/>
          <a:stretch/>
        </p:blipFill>
        <p:spPr>
          <a:xfrm>
            <a:off x="1816242" y="1476462"/>
            <a:ext cx="8559516" cy="433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4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39F98-387E-5023-105C-AA2B9CAC9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OpenMIC</a:t>
            </a:r>
            <a:r>
              <a:rPr lang="en-US" dirty="0"/>
              <a:t> Current TVA/SRP Setup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99687-A6B0-90FA-02E7-39DDAD1B4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A3754-CF91-F18B-5371-D7D782F5309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049B98-31D8-0314-92BE-0D1DA6BD9F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64" b="7910"/>
          <a:stretch/>
        </p:blipFill>
        <p:spPr>
          <a:xfrm>
            <a:off x="1422684" y="1484851"/>
            <a:ext cx="8559516" cy="433710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037E25B-E2DD-6663-F451-3DA5E607A910}"/>
              </a:ext>
            </a:extLst>
          </p:cNvPr>
          <p:cNvCxnSpPr/>
          <p:nvPr/>
        </p:nvCxnSpPr>
        <p:spPr>
          <a:xfrm flipV="1">
            <a:off x="3389152" y="2432807"/>
            <a:ext cx="0" cy="39428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8BB45B5-94A1-709F-A6BD-6F95A1C5BB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503" t="35923" r="57429" b="53984"/>
          <a:stretch/>
        </p:blipFill>
        <p:spPr>
          <a:xfrm>
            <a:off x="3086637" y="1910613"/>
            <a:ext cx="605030" cy="522194"/>
          </a:xfrm>
          <a:prstGeom prst="rect">
            <a:avLst/>
          </a:prstGeom>
        </p:spPr>
      </p:pic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7FCB0AA-7213-DFB9-EA92-989CFEA58457}"/>
              </a:ext>
            </a:extLst>
          </p:cNvPr>
          <p:cNvCxnSpPr/>
          <p:nvPr/>
        </p:nvCxnSpPr>
        <p:spPr>
          <a:xfrm>
            <a:off x="3691667" y="2171710"/>
            <a:ext cx="1090058" cy="680547"/>
          </a:xfrm>
          <a:prstGeom prst="bentConnector3">
            <a:avLst>
              <a:gd name="adj1" fmla="val 100023"/>
            </a:avLst>
          </a:prstGeom>
          <a:ln w="28575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0A7B060-BD3B-58A7-89BD-C0442581669C}"/>
              </a:ext>
            </a:extLst>
          </p:cNvPr>
          <p:cNvSpPr txBox="1"/>
          <p:nvPr/>
        </p:nvSpPr>
        <p:spPr>
          <a:xfrm>
            <a:off x="3389152" y="2511983"/>
            <a:ext cx="605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Windows File Transfer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F72A18-23F1-CFB8-05BD-6A0252675A6E}"/>
              </a:ext>
            </a:extLst>
          </p:cNvPr>
          <p:cNvSpPr txBox="1"/>
          <p:nvPr/>
        </p:nvSpPr>
        <p:spPr>
          <a:xfrm>
            <a:off x="3985535" y="1889997"/>
            <a:ext cx="605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Unsecure, 3</a:t>
            </a:r>
            <a:r>
              <a:rPr lang="en-US" sz="600" baseline="30000" dirty="0">
                <a:solidFill>
                  <a:srgbClr val="FF0000"/>
                </a:solidFill>
              </a:rPr>
              <a:t>rd</a:t>
            </a:r>
            <a:r>
              <a:rPr lang="en-US" sz="600" dirty="0">
                <a:solidFill>
                  <a:srgbClr val="FF0000"/>
                </a:solidFill>
              </a:rPr>
              <a:t> party?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B9D079-0CA9-C714-C368-E57630661D47}"/>
              </a:ext>
            </a:extLst>
          </p:cNvPr>
          <p:cNvSpPr/>
          <p:nvPr/>
        </p:nvSpPr>
        <p:spPr>
          <a:xfrm>
            <a:off x="4038600" y="2994869"/>
            <a:ext cx="424343" cy="145999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1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39F98-387E-5023-105C-AA2B9CAC9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OpenMIC</a:t>
            </a:r>
            <a:r>
              <a:rPr lang="en-US" dirty="0"/>
              <a:t> Proposed SFTP Setup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99687-A6B0-90FA-02E7-39DDAD1B4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A3754-CF91-F18B-5371-D7D782F5309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049B98-31D8-0314-92BE-0D1DA6BD9F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64" b="7910"/>
          <a:stretch/>
        </p:blipFill>
        <p:spPr>
          <a:xfrm>
            <a:off x="1422684" y="1484851"/>
            <a:ext cx="8559516" cy="433710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037E25B-E2DD-6663-F451-3DA5E607A910}"/>
              </a:ext>
            </a:extLst>
          </p:cNvPr>
          <p:cNvCxnSpPr/>
          <p:nvPr/>
        </p:nvCxnSpPr>
        <p:spPr>
          <a:xfrm flipV="1">
            <a:off x="3389152" y="2432807"/>
            <a:ext cx="0" cy="39428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8BB45B5-94A1-709F-A6BD-6F95A1C5BB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503" t="35923" r="57429" b="53984"/>
          <a:stretch/>
        </p:blipFill>
        <p:spPr>
          <a:xfrm>
            <a:off x="3086637" y="1910613"/>
            <a:ext cx="605030" cy="522194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20D971B-0FE4-96B0-390C-61DFCD6EAB12}"/>
              </a:ext>
            </a:extLst>
          </p:cNvPr>
          <p:cNvCxnSpPr/>
          <p:nvPr/>
        </p:nvCxnSpPr>
        <p:spPr>
          <a:xfrm>
            <a:off x="4038600" y="3070371"/>
            <a:ext cx="415954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F28F080-E8FC-8A4B-091A-B04A77348705}"/>
              </a:ext>
            </a:extLst>
          </p:cNvPr>
          <p:cNvSpPr txBox="1"/>
          <p:nvPr/>
        </p:nvSpPr>
        <p:spPr>
          <a:xfrm>
            <a:off x="3389152" y="2470038"/>
            <a:ext cx="60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Windows File Transfer (opt)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FA36E3-16BD-66B1-35AC-9A3B18F55392}"/>
              </a:ext>
            </a:extLst>
          </p:cNvPr>
          <p:cNvSpPr txBox="1"/>
          <p:nvPr/>
        </p:nvSpPr>
        <p:spPr>
          <a:xfrm>
            <a:off x="4038600" y="2777381"/>
            <a:ext cx="6050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rgbClr val="FF0000"/>
                </a:solidFill>
              </a:rPr>
              <a:t>SFTP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207224-B5B3-1B12-228F-2B67A9473D9F}"/>
              </a:ext>
            </a:extLst>
          </p:cNvPr>
          <p:cNvSpPr txBox="1"/>
          <p:nvPr/>
        </p:nvSpPr>
        <p:spPr>
          <a:xfrm>
            <a:off x="4425512" y="3404774"/>
            <a:ext cx="8472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FF0000"/>
                </a:solidFill>
              </a:rPr>
              <a:t>SFTP Server for </a:t>
            </a:r>
            <a:r>
              <a:rPr lang="en-US" sz="700" dirty="0" err="1">
                <a:solidFill>
                  <a:srgbClr val="FF0000"/>
                </a:solidFill>
              </a:rPr>
              <a:t>openMIC</a:t>
            </a:r>
            <a:r>
              <a:rPr lang="en-US" sz="700" dirty="0">
                <a:solidFill>
                  <a:srgbClr val="FF0000"/>
                </a:solidFill>
              </a:rPr>
              <a:t>; </a:t>
            </a:r>
            <a:r>
              <a:rPr lang="en-US" sz="700" dirty="0" err="1">
                <a:solidFill>
                  <a:srgbClr val="FF0000"/>
                </a:solidFill>
              </a:rPr>
              <a:t>Fileshare</a:t>
            </a:r>
            <a:r>
              <a:rPr lang="en-US" sz="700" dirty="0">
                <a:solidFill>
                  <a:srgbClr val="FF0000"/>
                </a:solidFill>
              </a:rPr>
              <a:t> for XDA</a:t>
            </a:r>
          </a:p>
        </p:txBody>
      </p:sp>
    </p:spTree>
    <p:extLst>
      <p:ext uri="{BB962C8B-B14F-4D97-AF65-F5344CB8AC3E}">
        <p14:creationId xmlns:p14="http://schemas.microsoft.com/office/powerpoint/2010/main" val="303067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C432-6A6C-4112-E57A-8F7811D09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Joint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ACBDF-3CEE-0490-A38A-7E72CE099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will resolve:</a:t>
            </a:r>
          </a:p>
          <a:p>
            <a:pPr lvl="1"/>
            <a:r>
              <a:rPr lang="en-US" dirty="0"/>
              <a:t>SRP copy across boundary to XDA</a:t>
            </a:r>
          </a:p>
          <a:p>
            <a:pPr lvl="1"/>
            <a:r>
              <a:rPr lang="en-US" dirty="0"/>
              <a:t>TVA duplicate file share across boundary for file access</a:t>
            </a:r>
          </a:p>
          <a:p>
            <a:r>
              <a:rPr lang="en-US" dirty="0"/>
              <a:t>IT/Cyber Security will need to confirm SFTP is the right protocol</a:t>
            </a:r>
          </a:p>
          <a:p>
            <a:r>
              <a:rPr lang="en-US" dirty="0"/>
              <a:t>GPA estimates ~60 hours for resolution (~12k)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BFE48-90E4-F4F9-1AF1-558F215ED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9BA70-C73C-9DD8-89F6-94266B34DA8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84190968"/>
      </p:ext>
    </p:extLst>
  </p:cSld>
  <p:clrMapOvr>
    <a:masterClrMapping/>
  </p:clrMapOvr>
</p:sld>
</file>

<file path=ppt/theme/theme1.xml><?xml version="1.0" encoding="utf-8"?>
<a:theme xmlns:a="http://schemas.openxmlformats.org/drawingml/2006/main" name="GPATheme">
  <a:themeElements>
    <a:clrScheme name="Custom 1">
      <a:dk1>
        <a:srgbClr val="212529"/>
      </a:dk1>
      <a:lt1>
        <a:srgbClr val="F8F9FA"/>
      </a:lt1>
      <a:dk2>
        <a:srgbClr val="212529"/>
      </a:dk2>
      <a:lt2>
        <a:srgbClr val="F8F9FA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PATheme" id="{8EFCD849-6434-4C0B-97E4-3867B3CE0FCC}" vid="{C27ECF0E-969A-4891-8F6F-A5F89B4E020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GPATheme</Template>
  <TotalTime>10748</TotalTime>
  <Words>105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GPATheme</vt:lpstr>
      <vt:lpstr>OpenMIC Standard Setup</vt:lpstr>
      <vt:lpstr>OpenMIC Current TVA/SRP Setup</vt:lpstr>
      <vt:lpstr>OpenMIC Proposed SFTP Setup</vt:lpstr>
      <vt:lpstr>Proposed Joint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 PQ Dashboard User’s Forum</dc:title>
  <dc:creator>Erika Wills</dc:creator>
  <cp:lastModifiedBy>Christoph Lackner</cp:lastModifiedBy>
  <cp:revision>28</cp:revision>
  <dcterms:created xsi:type="dcterms:W3CDTF">2022-09-15T19:16:33Z</dcterms:created>
  <dcterms:modified xsi:type="dcterms:W3CDTF">2022-10-24T17:58:05Z</dcterms:modified>
</cp:coreProperties>
</file>