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9"/>
  </p:notesMasterIdLst>
  <p:handoutMasterIdLst>
    <p:handoutMasterId r:id="rId10"/>
  </p:handoutMasterIdLst>
  <p:sldIdLst>
    <p:sldId id="258" r:id="rId2"/>
    <p:sldId id="1021" r:id="rId3"/>
    <p:sldId id="1017" r:id="rId4"/>
    <p:sldId id="1037" r:id="rId5"/>
    <p:sldId id="1042" r:id="rId6"/>
    <p:sldId id="1043" r:id="rId7"/>
    <p:sldId id="1040" r:id="rId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386885-B1C0-412C-A77E-9545D011E58B}">
          <p14:sldIdLst>
            <p14:sldId id="258"/>
            <p14:sldId id="1021"/>
            <p14:sldId id="1017"/>
            <p14:sldId id="1037"/>
            <p14:sldId id="1042"/>
            <p14:sldId id="1043"/>
            <p14:sldId id="10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33D"/>
    <a:srgbClr val="68381A"/>
    <a:srgbClr val="00B0F0"/>
    <a:srgbClr val="FFFF00"/>
    <a:srgbClr val="00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8" autoAdjust="0"/>
    <p:restoredTop sz="84746" autoAdjust="0"/>
  </p:normalViewPr>
  <p:slideViewPr>
    <p:cSldViewPr snapToGrid="0">
      <p:cViewPr varScale="1">
        <p:scale>
          <a:sx n="131" d="100"/>
          <a:sy n="131" d="100"/>
        </p:scale>
        <p:origin x="1392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5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Wills" userId="a32d244d-3bb4-4e77-8afa-17c481dd091e" providerId="ADAL" clId="{9FB700ED-BA87-4B50-952F-536BDDC370C7}"/>
    <pc:docChg chg="custSel modSld">
      <pc:chgData name="Erika Wills" userId="a32d244d-3bb4-4e77-8afa-17c481dd091e" providerId="ADAL" clId="{9FB700ED-BA87-4B50-952F-536BDDC370C7}" dt="2025-05-01T21:06:42.240" v="67" actId="20577"/>
      <pc:docMkLst>
        <pc:docMk/>
      </pc:docMkLst>
      <pc:sldChg chg="modSp mod">
        <pc:chgData name="Erika Wills" userId="a32d244d-3bb4-4e77-8afa-17c481dd091e" providerId="ADAL" clId="{9FB700ED-BA87-4B50-952F-536BDDC370C7}" dt="2025-05-01T21:06:42.240" v="67" actId="20577"/>
        <pc:sldMkLst>
          <pc:docMk/>
          <pc:sldMk cId="3365718138" sldId="258"/>
        </pc:sldMkLst>
        <pc:spChg chg="mod">
          <ac:chgData name="Erika Wills" userId="a32d244d-3bb4-4e77-8afa-17c481dd091e" providerId="ADAL" clId="{9FB700ED-BA87-4B50-952F-536BDDC370C7}" dt="2025-05-01T21:06:42.240" v="67" actId="20577"/>
          <ac:spMkLst>
            <pc:docMk/>
            <pc:sldMk cId="3365718138" sldId="258"/>
            <ac:spMk id="5" creationId="{00000000-0000-0000-0000-000000000000}"/>
          </ac:spMkLst>
        </pc:spChg>
      </pc:sldChg>
      <pc:sldChg chg="modSp mod">
        <pc:chgData name="Erika Wills" userId="a32d244d-3bb4-4e77-8afa-17c481dd091e" providerId="ADAL" clId="{9FB700ED-BA87-4B50-952F-536BDDC370C7}" dt="2025-05-01T21:02:52.115" v="49" actId="113"/>
        <pc:sldMkLst>
          <pc:docMk/>
          <pc:sldMk cId="1527993239" sldId="1017"/>
        </pc:sldMkLst>
        <pc:spChg chg="mod">
          <ac:chgData name="Erika Wills" userId="a32d244d-3bb4-4e77-8afa-17c481dd091e" providerId="ADAL" clId="{9FB700ED-BA87-4B50-952F-536BDDC370C7}" dt="2025-05-01T20:56:11.069" v="11" actId="20577"/>
          <ac:spMkLst>
            <pc:docMk/>
            <pc:sldMk cId="1527993239" sldId="1017"/>
            <ac:spMk id="33" creationId="{99A836F7-E2EB-4677-9106-5130EBFB49FF}"/>
          </ac:spMkLst>
        </pc:spChg>
        <pc:spChg chg="mod">
          <ac:chgData name="Erika Wills" userId="a32d244d-3bb4-4e77-8afa-17c481dd091e" providerId="ADAL" clId="{9FB700ED-BA87-4B50-952F-536BDDC370C7}" dt="2025-05-01T21:02:52.115" v="49" actId="113"/>
          <ac:spMkLst>
            <pc:docMk/>
            <pc:sldMk cId="1527993239" sldId="1017"/>
            <ac:spMk id="34" creationId="{6D37CBAD-EF56-491A-B517-9E1DF1260451}"/>
          </ac:spMkLst>
        </pc:spChg>
        <pc:spChg chg="mod">
          <ac:chgData name="Erika Wills" userId="a32d244d-3bb4-4e77-8afa-17c481dd091e" providerId="ADAL" clId="{9FB700ED-BA87-4B50-952F-536BDDC370C7}" dt="2025-05-01T20:55:54.671" v="7" actId="20577"/>
          <ac:spMkLst>
            <pc:docMk/>
            <pc:sldMk cId="1527993239" sldId="1017"/>
            <ac:spMk id="42" creationId="{A20ABB9D-CD4F-41D2-B050-17193B4A6A00}"/>
          </ac:spMkLst>
        </pc:spChg>
      </pc:sldChg>
      <pc:sldChg chg="modSp mod">
        <pc:chgData name="Erika Wills" userId="a32d244d-3bb4-4e77-8afa-17c481dd091e" providerId="ADAL" clId="{9FB700ED-BA87-4B50-952F-536BDDC370C7}" dt="2025-05-01T21:06:28.824" v="65" actId="2711"/>
        <pc:sldMkLst>
          <pc:docMk/>
          <pc:sldMk cId="955621821" sldId="1021"/>
        </pc:sldMkLst>
        <pc:spChg chg="mod">
          <ac:chgData name="Erika Wills" userId="a32d244d-3bb4-4e77-8afa-17c481dd091e" providerId="ADAL" clId="{9FB700ED-BA87-4B50-952F-536BDDC370C7}" dt="2025-05-01T21:06:28.824" v="65" actId="2711"/>
          <ac:spMkLst>
            <pc:docMk/>
            <pc:sldMk cId="955621821" sldId="1021"/>
            <ac:spMk id="3" creationId="{F6C9D69E-77DD-691B-B1FD-A5788994EA1E}"/>
          </ac:spMkLst>
        </pc:spChg>
        <pc:spChg chg="mod">
          <ac:chgData name="Erika Wills" userId="a32d244d-3bb4-4e77-8afa-17c481dd091e" providerId="ADAL" clId="{9FB700ED-BA87-4B50-952F-536BDDC370C7}" dt="2025-05-01T20:13:30.355" v="2" actId="20577"/>
          <ac:spMkLst>
            <pc:docMk/>
            <pc:sldMk cId="955621821" sldId="1021"/>
            <ac:spMk id="5" creationId="{A3897072-8B47-5489-34B6-92684A44A9C1}"/>
          </ac:spMkLst>
        </pc:spChg>
      </pc:sldChg>
      <pc:sldChg chg="modSp mod">
        <pc:chgData name="Erika Wills" userId="a32d244d-3bb4-4e77-8afa-17c481dd091e" providerId="ADAL" clId="{9FB700ED-BA87-4B50-952F-536BDDC370C7}" dt="2025-05-01T21:03:15.429" v="50" actId="20577"/>
        <pc:sldMkLst>
          <pc:docMk/>
          <pc:sldMk cId="1520901780" sldId="1037"/>
        </pc:sldMkLst>
        <pc:spChg chg="mod">
          <ac:chgData name="Erika Wills" userId="a32d244d-3bb4-4e77-8afa-17c481dd091e" providerId="ADAL" clId="{9FB700ED-BA87-4B50-952F-536BDDC370C7}" dt="2025-05-01T21:03:15.429" v="50" actId="20577"/>
          <ac:spMkLst>
            <pc:docMk/>
            <pc:sldMk cId="1520901780" sldId="1037"/>
            <ac:spMk id="6" creationId="{52E0EEF1-04B6-5FC4-3523-C10959FFB71C}"/>
          </ac:spMkLst>
        </pc:spChg>
      </pc:sldChg>
      <pc:sldChg chg="modSp mod">
        <pc:chgData name="Erika Wills" userId="a32d244d-3bb4-4e77-8afa-17c481dd091e" providerId="ADAL" clId="{9FB700ED-BA87-4B50-952F-536BDDC370C7}" dt="2025-05-01T21:05:38.079" v="63" actId="20577"/>
        <pc:sldMkLst>
          <pc:docMk/>
          <pc:sldMk cId="2805269641" sldId="1042"/>
        </pc:sldMkLst>
        <pc:spChg chg="mod">
          <ac:chgData name="Erika Wills" userId="a32d244d-3bb4-4e77-8afa-17c481dd091e" providerId="ADAL" clId="{9FB700ED-BA87-4B50-952F-536BDDC370C7}" dt="2025-05-01T21:04:17.264" v="54" actId="20577"/>
          <ac:spMkLst>
            <pc:docMk/>
            <pc:sldMk cId="2805269641" sldId="1042"/>
            <ac:spMk id="6" creationId="{F54027FD-33B2-3A22-CBB6-6B476D32F14B}"/>
          </ac:spMkLst>
        </pc:spChg>
        <pc:spChg chg="mod">
          <ac:chgData name="Erika Wills" userId="a32d244d-3bb4-4e77-8afa-17c481dd091e" providerId="ADAL" clId="{9FB700ED-BA87-4B50-952F-536BDDC370C7}" dt="2025-05-01T21:05:38.079" v="63" actId="20577"/>
          <ac:spMkLst>
            <pc:docMk/>
            <pc:sldMk cId="2805269641" sldId="1042"/>
            <ac:spMk id="8" creationId="{5F443A49-E158-07BC-9450-90AB41F0960A}"/>
          </ac:spMkLst>
        </pc:spChg>
      </pc:sldChg>
      <pc:sldChg chg="modSp mod">
        <pc:chgData name="Erika Wills" userId="a32d244d-3bb4-4e77-8afa-17c481dd091e" providerId="ADAL" clId="{9FB700ED-BA87-4B50-952F-536BDDC370C7}" dt="2025-05-01T21:06:01.718" v="64" actId="20577"/>
        <pc:sldMkLst>
          <pc:docMk/>
          <pc:sldMk cId="3362913441" sldId="1043"/>
        </pc:sldMkLst>
        <pc:spChg chg="mod">
          <ac:chgData name="Erika Wills" userId="a32d244d-3bb4-4e77-8afa-17c481dd091e" providerId="ADAL" clId="{9FB700ED-BA87-4B50-952F-536BDDC370C7}" dt="2025-05-01T21:06:01.718" v="64" actId="20577"/>
          <ac:spMkLst>
            <pc:docMk/>
            <pc:sldMk cId="3362913441" sldId="1043"/>
            <ac:spMk id="13" creationId="{EB6EFE82-D74E-54D5-F198-D9CAFD28D77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5115" tIns="47558" rIns="95115" bIns="475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5115" tIns="47558" rIns="95115" bIns="47558" rtlCol="0"/>
          <a:lstStyle>
            <a:lvl1pPr algn="r">
              <a:defRPr sz="1200"/>
            </a:lvl1pPr>
          </a:lstStyle>
          <a:p>
            <a:fld id="{1937D934-E5F7-45B2-88CC-6FCBCF24BAE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4"/>
            <a:ext cx="3077739" cy="471053"/>
          </a:xfrm>
          <a:prstGeom prst="rect">
            <a:avLst/>
          </a:prstGeom>
        </p:spPr>
        <p:txBody>
          <a:bodyPr vert="horz" lIns="95115" tIns="47558" rIns="95115" bIns="475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4"/>
            <a:ext cx="3077739" cy="471053"/>
          </a:xfrm>
          <a:prstGeom prst="rect">
            <a:avLst/>
          </a:prstGeom>
        </p:spPr>
        <p:txBody>
          <a:bodyPr vert="horz" lIns="95115" tIns="47558" rIns="95115" bIns="47558" rtlCol="0" anchor="b"/>
          <a:lstStyle>
            <a:lvl1pPr algn="r">
              <a:defRPr sz="1200"/>
            </a:lvl1pPr>
          </a:lstStyle>
          <a:p>
            <a:fld id="{C094ED41-5CE1-4DAD-8E74-AF6E0A67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17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5115" tIns="47558" rIns="95115" bIns="475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5115" tIns="47558" rIns="95115" bIns="47558" rtlCol="0"/>
          <a:lstStyle>
            <a:lvl1pPr algn="r">
              <a:defRPr sz="1200"/>
            </a:lvl1pPr>
          </a:lstStyle>
          <a:p>
            <a:fld id="{28FFF4D5-4D42-4504-96A1-AE6BC3A8746D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5" tIns="47558" rIns="95115" bIns="475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5115" tIns="47558" rIns="95115" bIns="4755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71053"/>
          </a:xfrm>
          <a:prstGeom prst="rect">
            <a:avLst/>
          </a:prstGeom>
        </p:spPr>
        <p:txBody>
          <a:bodyPr vert="horz" lIns="95115" tIns="47558" rIns="95115" bIns="475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4"/>
            <a:ext cx="3077739" cy="471053"/>
          </a:xfrm>
          <a:prstGeom prst="rect">
            <a:avLst/>
          </a:prstGeom>
        </p:spPr>
        <p:txBody>
          <a:bodyPr vert="horz" lIns="95115" tIns="47558" rIns="95115" bIns="47558" rtlCol="0" anchor="b"/>
          <a:lstStyle>
            <a:lvl1pPr algn="r">
              <a:defRPr sz="1200"/>
            </a:lvl1pPr>
          </a:lstStyle>
          <a:p>
            <a:fld id="{F35F4231-5A4F-4B6F-A50B-8E816D1CA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710">
              <a:defRPr/>
            </a:pPr>
            <a:fld id="{F35F4231-5A4F-4B6F-A50B-8E816D1CABF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6710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45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F4231-5A4F-4B6F-A50B-8E816D1CA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64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9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5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10000"/>
            <a:ext cx="12192000" cy="1268730"/>
          </a:xfrm>
          <a:prstGeom prst="rect">
            <a:avLst/>
          </a:prstGeom>
          <a:solidFill>
            <a:srgbClr val="000000">
              <a:alpha val="71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029200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529" y="3836341"/>
            <a:ext cx="11247487" cy="1192859"/>
          </a:xfrm>
        </p:spPr>
        <p:txBody>
          <a:bodyPr anchor="ctr">
            <a:normAutofit/>
          </a:bodyPr>
          <a:lstStyle>
            <a:lvl1pPr algn="l">
              <a:defRPr lang="en-US" sz="4800" b="1" i="0" kern="1200" baseline="0" dirty="0">
                <a:solidFill>
                  <a:srgbClr val="4FB33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530" y="2072225"/>
            <a:ext cx="4546059" cy="1429733"/>
          </a:xfrm>
        </p:spPr>
        <p:txBody>
          <a:bodyPr>
            <a:normAutofit/>
          </a:bodyPr>
          <a:lstStyle>
            <a:lvl1pPr marL="0" indent="0" algn="l">
              <a:buNone/>
              <a:defRPr lang="en-US" sz="2800" b="1" i="0" kern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72" y="198611"/>
            <a:ext cx="5142494" cy="36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3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22B175-D8B9-48A6-B435-D4FA271C1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7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243D09-185D-4C01-9CDD-5F14C3DC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1DE4DD-E23B-4E87-A2ED-0B78F5915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69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28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28" y="308603"/>
            <a:ext cx="3932237" cy="134090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352" y="308603"/>
            <a:ext cx="6901235" cy="5810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628" y="1721224"/>
            <a:ext cx="3932237" cy="43977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546628" y="1649506"/>
            <a:ext cx="3932237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52A3497-57B5-40FB-910F-64144CE6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8EA29C-F6E3-477C-A52C-6BC1E7CC8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1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28" y="328705"/>
            <a:ext cx="3932237" cy="13297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61635" y="318059"/>
            <a:ext cx="7017952" cy="580094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086" y="1716741"/>
            <a:ext cx="3932237" cy="44022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546628" y="1649506"/>
            <a:ext cx="3932237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4906B8F-6CBF-45DD-8E41-D70B7038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267FB4-F5DE-4068-AC40-05AA79C57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4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9636D05-D210-4D96-8588-6D9A1AC2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84B4FE-9DD9-4E58-A2E8-3EB9C705E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63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9E5AA7-2368-4FFE-8B65-D8E88431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941E91-7656-4FCB-8D8C-41088D730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10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084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B963F8-0760-AEA1-A37B-D2E3CE47B3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612" y="737259"/>
            <a:ext cx="3932237" cy="1320142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Slide Title/Picture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4527C5-6D28-35B7-B6D1-1D4B776D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868" y="737259"/>
            <a:ext cx="6443932" cy="54349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4946CB-FCBC-A8FC-B7B3-618394CF1C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057401"/>
            <a:ext cx="3930649" cy="4119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6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3" y="1114425"/>
            <a:ext cx="11026133" cy="49636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6183" y="6444476"/>
            <a:ext cx="514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BB88BF-F2A0-42DD-A2B0-594619877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8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216183" y="6444476"/>
            <a:ext cx="514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0"/>
            <a:ext cx="12192000" cy="1268730"/>
          </a:xfrm>
          <a:prstGeom prst="rect">
            <a:avLst/>
          </a:prstGeom>
          <a:solidFill>
            <a:srgbClr val="000000">
              <a:alpha val="71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029200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10529" y="3836341"/>
            <a:ext cx="11247487" cy="1192859"/>
          </a:xfrm>
        </p:spPr>
        <p:txBody>
          <a:bodyPr anchor="ctr">
            <a:normAutofit/>
          </a:bodyPr>
          <a:lstStyle>
            <a:lvl1pPr algn="l">
              <a:defRPr lang="en-US" sz="4800" b="1" i="0" kern="1200" baseline="0" dirty="0">
                <a:solidFill>
                  <a:srgbClr val="4FB33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0530" y="2072225"/>
            <a:ext cx="8144364" cy="1429733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2800" b="1" i="0" kern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F243B7A-D8AE-4D27-89EA-697E2E2C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FDB4FF-1040-4FDD-870D-88EC922ED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9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53" y="1029869"/>
            <a:ext cx="5466347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3929" y="1029869"/>
            <a:ext cx="5465657" cy="51470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1758F5D-9553-4026-AD43-6CE32969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365DBA-DC68-4355-81F0-DC0AD046F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5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54" y="1029869"/>
            <a:ext cx="4538500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-116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0515" y="97744"/>
            <a:ext cx="1195097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B1E3630-6C59-4827-B10C-CDA038E3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B912E6-9EC7-4FA3-9FE4-D279BA6E7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4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1086" y="1022139"/>
            <a:ext cx="4538500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195097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C088FA5-AD2D-4599-A742-3BFA09C4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E7ACF5-B3BB-4354-BAF6-EC5627F886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3869"/>
            <a:ext cx="5387975" cy="416720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70781"/>
            <a:ext cx="5387975" cy="4589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995644"/>
            <a:ext cx="5486400" cy="41494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470781"/>
            <a:ext cx="5486400" cy="4589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195097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6B22693-EC6A-40F1-A226-AD360772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0C4D36-A726-4906-8048-C1A88E8ED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4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2163" y="241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3869"/>
            <a:ext cx="5387975" cy="446460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1319"/>
            <a:ext cx="5387975" cy="19850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995644"/>
            <a:ext cx="5486400" cy="44468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481319"/>
            <a:ext cx="5486400" cy="19850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95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idx="12"/>
          </p:nvPr>
        </p:nvSpPr>
        <p:spPr>
          <a:xfrm>
            <a:off x="609600" y="3683531"/>
            <a:ext cx="5387975" cy="446460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3"/>
          </p:nvPr>
        </p:nvSpPr>
        <p:spPr>
          <a:xfrm>
            <a:off x="609600" y="4176957"/>
            <a:ext cx="5387975" cy="1985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0" y="3685306"/>
            <a:ext cx="5486400" cy="44468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15"/>
          </p:nvPr>
        </p:nvSpPr>
        <p:spPr>
          <a:xfrm>
            <a:off x="6096000" y="4176957"/>
            <a:ext cx="5486400" cy="1985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97276" y="96740"/>
            <a:ext cx="11993123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042391D-0FB0-4FCF-B603-F0AB137A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2B82E3-38DD-464B-89EA-420AC5391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8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0742952-6667-4C5E-AE15-0D2B033B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D249A3-AEB2-45AE-86C1-CA06378EB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628" y="0"/>
            <a:ext cx="11032958" cy="597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453" y="1114425"/>
            <a:ext cx="11026133" cy="504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5368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baseline="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2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7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7438" indent="-233363" algn="l" defTabSz="914400" rtl="0" eaLnBrk="1" latinLnBrk="0" hangingPunct="1">
        <a:lnSpc>
          <a:spcPct val="90000"/>
        </a:lnSpc>
        <a:spcBef>
          <a:spcPts val="500"/>
        </a:spcBef>
        <a:buClr>
          <a:srgbClr val="007900"/>
        </a:buClr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1255713" indent="-16827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Grid Protection Alliance, Inc.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4C12E-4D1C-4A88-8A96-2E992122259E}"/>
              </a:ext>
            </a:extLst>
          </p:cNvPr>
          <p:cNvSpPr txBox="1"/>
          <p:nvPr/>
        </p:nvSpPr>
        <p:spPr>
          <a:xfrm>
            <a:off x="610529" y="-409784"/>
            <a:ext cx="11480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1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Grid Protection Alliance (GPA) · GitHub">
            <a:extLst>
              <a:ext uri="{FF2B5EF4-FFF2-40B4-BE49-F238E27FC236}">
                <a16:creationId xmlns:a16="http://schemas.microsoft.com/office/drawing/2014/main" id="{FDB337DC-499E-4C06-B214-041168B4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4" y="179235"/>
            <a:ext cx="1591942" cy="15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71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884FFA-3D72-C5AA-E7BD-05D43BDD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GPA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9D69E-77DD-691B-B1FD-A5788994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© 2025 Grid Protection Alliance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E5126-2A97-5489-04B5-61F5C2BC2A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E9651F54-D775-4895-BCB0-AD77DC94EF0A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897072-8B47-5489-34B6-92684A44A9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48338" y="736600"/>
            <a:ext cx="6443662" cy="543560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i="1" dirty="0">
                <a:solidFill>
                  <a:srgbClr val="4FB33D"/>
                </a:solidFill>
              </a:rPr>
              <a:t>GPA is a not-for-profit corporation established in 2010</a:t>
            </a:r>
          </a:p>
          <a:p>
            <a:r>
              <a:rPr lang="en-US" dirty="0"/>
              <a:t>Specialize in software and services for the electric utility industry</a:t>
            </a:r>
          </a:p>
          <a:p>
            <a:r>
              <a:rPr lang="en-US" dirty="0"/>
              <a:t>Most software is open-source, published under the permissive MIT license</a:t>
            </a:r>
          </a:p>
          <a:p>
            <a:r>
              <a:rPr lang="en-US" dirty="0"/>
              <a:t>Focus on a robust, reliable and resilient grid</a:t>
            </a:r>
          </a:p>
          <a:p>
            <a:r>
              <a:rPr lang="en-US" dirty="0"/>
              <a:t>Focus on collecting, managing, augmenting, and storing high fidelity power system data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04E86DD-667A-43D7-922A-D3A87D077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9"/>
          <a:stretch/>
        </p:blipFill>
        <p:spPr>
          <a:xfrm>
            <a:off x="501331" y="1530453"/>
            <a:ext cx="4720395" cy="36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2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82131B5-220D-4D18-A825-1B7569B3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Key GPA Staff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A836F7-E2EB-4677-9106-5130EBFB49FF}"/>
              </a:ext>
            </a:extLst>
          </p:cNvPr>
          <p:cNvSpPr/>
          <p:nvPr/>
        </p:nvSpPr>
        <p:spPr>
          <a:xfrm>
            <a:off x="3683188" y="2187378"/>
            <a:ext cx="3860615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Establishes new software development projects and ensures the successful completion of established projects.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Provides engineering </a:t>
            </a: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oversight of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GPA analytic applications.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15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+ years’ experience with synchrophasor data analytics and use of synchrophasor data in various applications such as state estimation, predictive maintenance, and system parameter estimation.</a:t>
            </a:r>
          </a:p>
          <a:p>
            <a:pPr marL="154513" lvl="0" indent="-154513" defTabSz="457200">
              <a:spcAft>
                <a:spcPts val="400"/>
              </a:spcAft>
              <a:buClr>
                <a:srgbClr val="C0CF3A"/>
              </a:buClr>
              <a:buFont typeface="Symbol" panose="05050102010706020507" pitchFamily="18" charset="2"/>
              <a:buChar char=""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Specializes</a:t>
            </a: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the development of real-time and offline data analytics for power systems.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37CBAD-EF56-491A-B517-9E1DF1260451}"/>
              </a:ext>
            </a:extLst>
          </p:cNvPr>
          <p:cNvSpPr/>
          <p:nvPr/>
        </p:nvSpPr>
        <p:spPr>
          <a:xfrm>
            <a:off x="183677" y="2208585"/>
            <a:ext cx="3060384" cy="415543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Grid Protection Alliance, Inc. specializes in the development and support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innovative software solutions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for the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electric industry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GPA has a track record of innovation and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has led major software development projects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with client utilities and the United States Federal Government.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 addition to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custom application development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GPA offers services for installation, setup, integration, and ongoing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maintenance of its open-source software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GPA key personnel have a combined experience of over 120 years in the synchrophasor space and continue to be involved </a:t>
            </a:r>
            <a:r>
              <a:rPr lang="en-US" sz="105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industry-wide efforts </a:t>
            </a:r>
            <a:r>
              <a:rPr lang="en-US" sz="105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including developing of new standards like </a:t>
            </a:r>
            <a:r>
              <a:rPr lang="en-US" sz="105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IEEE 2664 </a:t>
            </a:r>
            <a:r>
              <a:rPr lang="en-US" sz="105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en-US" sz="105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IEEE C37.118-2024</a:t>
            </a:r>
            <a:r>
              <a:rPr lang="en-US" sz="105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dirty="0">
              <a:solidFill>
                <a:prstClr val="black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676D0A-AF3E-4298-96A0-9C35E229D124}"/>
              </a:ext>
            </a:extLst>
          </p:cNvPr>
          <p:cNvSpPr/>
          <p:nvPr/>
        </p:nvSpPr>
        <p:spPr>
          <a:xfrm>
            <a:off x="8073597" y="4527502"/>
            <a:ext cx="4118403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Oversees GPA software development and provides software system design and development services to utilities.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25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+ years’ expertise in high-performance software system design, development, and delivery.  Has led numerous large software development projects.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10 years at the Tennessee Valley Authority leading synchrophasor software development among other operational systems.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Active participant in NASPI and other industry efforts to improve synchrophasor data systems.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D709B5-F567-4638-A973-29D71469E492}"/>
              </a:ext>
            </a:extLst>
          </p:cNvPr>
          <p:cNvSpPr/>
          <p:nvPr/>
        </p:nvSpPr>
        <p:spPr>
          <a:xfrm>
            <a:off x="810036" y="4166452"/>
            <a:ext cx="3344883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D61981-9ADF-43C9-A72C-5237DE7F6D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1284194"/>
            <a:ext cx="1761782" cy="81746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1F00637-026A-4B60-BD54-40E0991D2406}"/>
              </a:ext>
            </a:extLst>
          </p:cNvPr>
          <p:cNvSpPr/>
          <p:nvPr/>
        </p:nvSpPr>
        <p:spPr>
          <a:xfrm>
            <a:off x="3764196" y="4576083"/>
            <a:ext cx="3870274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Major contributor to GPA software solutions and provides system support and integration services to utilities.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15 years’ experience in developing .NET solutions, much of that time contributing significantly to GPA’s core code base – the Grid Solutions Framework. 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Specializes in the management of data from substation devices – PMUs, DFRs, power quality meters, and relays.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Prior to joining GPA, extensive experience at the Tennessee Valley Authority in development of synchrophasor data software.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2664CF-2603-4B95-B4A2-174F4EE5FE67}"/>
              </a:ext>
            </a:extLst>
          </p:cNvPr>
          <p:cNvSpPr/>
          <p:nvPr/>
        </p:nvSpPr>
        <p:spPr>
          <a:xfrm>
            <a:off x="8921945" y="3643950"/>
            <a:ext cx="2645146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Ritchie Carroll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defTabSz="457200">
              <a:lnSpc>
                <a:spcPct val="115000"/>
              </a:lnSpc>
              <a:defRPr/>
            </a:pPr>
            <a: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Senior Solutions Architect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ROLE: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800" b="1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Systems Architect &amp; Lead Developer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1B9D37-C750-4DF1-9F88-AD4F41F9C260}"/>
              </a:ext>
            </a:extLst>
          </p:cNvPr>
          <p:cNvSpPr/>
          <p:nvPr/>
        </p:nvSpPr>
        <p:spPr>
          <a:xfrm>
            <a:off x="4437381" y="3681912"/>
            <a:ext cx="2107096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Stephen Wills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R="0" lvl="0" indent="0" defTabSz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Senior Systems Analyst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ROLE: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Lead Software Development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0ABB9D-CD4F-41D2-B050-17193B4A6A00}"/>
              </a:ext>
            </a:extLst>
          </p:cNvPr>
          <p:cNvSpPr/>
          <p:nvPr/>
        </p:nvSpPr>
        <p:spPr>
          <a:xfrm>
            <a:off x="8078007" y="2404931"/>
            <a:ext cx="3641705" cy="1056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Establishes collaborations within the utility industry to support the development and maintenance of open-source software.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Founded GPA’s open-source software and consulting service business.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Expertise in grid operations, IT/OT architecture, information management, and control systems.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58B49C-34FF-4AB1-BBBB-6E4C3221BFC6}"/>
              </a:ext>
            </a:extLst>
          </p:cNvPr>
          <p:cNvSpPr/>
          <p:nvPr/>
        </p:nvSpPr>
        <p:spPr>
          <a:xfrm>
            <a:off x="4504155" y="1310723"/>
            <a:ext cx="2601320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Dr. Christoph Lackner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Operating Officer &amp; Lead Engineer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ROLE: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Operational </a:t>
            </a:r>
            <a:r>
              <a:rPr lang="en-US" sz="800" b="1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&amp; Engineering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Leadership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2B5366-3CF7-4109-8D6C-2CE3BF2626E7}"/>
              </a:ext>
            </a:extLst>
          </p:cNvPr>
          <p:cNvSpPr/>
          <p:nvPr/>
        </p:nvSpPr>
        <p:spPr>
          <a:xfrm>
            <a:off x="9017079" y="1396713"/>
            <a:ext cx="1871135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Russell Robertson</a:t>
            </a:r>
            <a:b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VP of Grid Solutions</a:t>
            </a:r>
            <a:b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ROLE: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Strategic Studies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46" name="Picture 45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FD5A4500-2587-4B1E-B637-1C24044F3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96" y="1340640"/>
            <a:ext cx="658950" cy="838663"/>
          </a:xfrm>
          <a:prstGeom prst="rect">
            <a:avLst/>
          </a:prstGeom>
        </p:spPr>
      </p:pic>
      <p:pic>
        <p:nvPicPr>
          <p:cNvPr id="47" name="Picture 46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452DECFA-09BC-4252-9C73-046301323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06" y="3683129"/>
            <a:ext cx="642564" cy="771077"/>
          </a:xfrm>
          <a:prstGeom prst="rect">
            <a:avLst/>
          </a:prstGeom>
        </p:spPr>
      </p:pic>
      <p:pic>
        <p:nvPicPr>
          <p:cNvPr id="48" name="Picture 4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F9FB414-63C1-44A5-BFC1-80F98B4E9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93" y="3643299"/>
            <a:ext cx="681130" cy="851413"/>
          </a:xfrm>
          <a:prstGeom prst="rect">
            <a:avLst/>
          </a:prstGeom>
        </p:spPr>
      </p:pic>
      <p:pic>
        <p:nvPicPr>
          <p:cNvPr id="50" name="Picture 49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D4C4227-F289-4B0E-892D-28F48786CF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07" y="1311287"/>
            <a:ext cx="717838" cy="897298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F80150-4C13-D579-D939-EDACDEDB00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2025 Grid Protection Alliance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7EE80-AFC9-5ADF-6E92-397FEB793546}"/>
              </a:ext>
            </a:extLst>
          </p:cNvPr>
          <p:cNvSpPr/>
          <p:nvPr/>
        </p:nvSpPr>
        <p:spPr>
          <a:xfrm>
            <a:off x="819761" y="4173197"/>
            <a:ext cx="3344883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9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0EEF1-04B6-5FC4-3523-C10959FFB7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widely used Phasor Data Concentrator</a:t>
            </a:r>
          </a:p>
          <a:p>
            <a:r>
              <a:rPr lang="en-US" dirty="0"/>
              <a:t>Supports 10,000+ PMUs</a:t>
            </a:r>
          </a:p>
          <a:p>
            <a:r>
              <a:rPr lang="en-US" dirty="0"/>
              <a:t>Support for 15+ common (and uncommon) data protocols </a:t>
            </a:r>
          </a:p>
          <a:p>
            <a:r>
              <a:rPr lang="en-US" dirty="0"/>
              <a:t>Designed for data and IT security</a:t>
            </a:r>
          </a:p>
          <a:p>
            <a:r>
              <a:rPr lang="en-US" dirty="0"/>
              <a:t>Most performant data augmentation in the industry</a:t>
            </a:r>
          </a:p>
          <a:p>
            <a:r>
              <a:rPr lang="en-US" dirty="0"/>
              <a:t>Support for synchrophasor, point on wave, and SCADA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390CBE-3B57-5BC9-87A3-C01BFFA0BC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Historian for high fidelity timeseries data</a:t>
            </a:r>
          </a:p>
          <a:p>
            <a:r>
              <a:rPr lang="en-US" dirty="0"/>
              <a:t>Most performant read and write database for synchrophasor data in the industry</a:t>
            </a:r>
          </a:p>
          <a:p>
            <a:r>
              <a:rPr lang="en-US" dirty="0"/>
              <a:t>Designed for data and IT security</a:t>
            </a:r>
          </a:p>
          <a:p>
            <a:r>
              <a:rPr lang="en-US" dirty="0"/>
              <a:t>Support for 15+ common (and uncommon) data protocols </a:t>
            </a:r>
          </a:p>
          <a:p>
            <a:r>
              <a:rPr lang="en-US" dirty="0"/>
              <a:t>Support for 15,000+ PMUs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890F06-375D-AEF5-2573-2EA943FB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 Flagship Synchrophasor Products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B2F172-E682-42EE-87E2-7D3ECDEA3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21336"/>
            <a:ext cx="1905000" cy="600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9A9A6E-397A-009F-7260-F4A512FB2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50" y="889152"/>
            <a:ext cx="2135365" cy="46444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6F143AA-0F10-554E-590F-FED650110970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2025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152090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B82F0-5052-83F0-17DA-124722E97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027FD-33B2-3A22-CBB6-6B476D32F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520" y="2765988"/>
            <a:ext cx="5387975" cy="38124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Significant performance upgrades</a:t>
            </a:r>
          </a:p>
          <a:p>
            <a:r>
              <a:rPr lang="en-US" dirty="0"/>
              <a:t>Modern security features including SSO support</a:t>
            </a:r>
          </a:p>
          <a:p>
            <a:r>
              <a:rPr lang="en-US" dirty="0"/>
              <a:t>Support for modern data encryption</a:t>
            </a:r>
          </a:p>
          <a:p>
            <a:r>
              <a:rPr lang="en-US" dirty="0"/>
              <a:t>Modern web-based user interfaces</a:t>
            </a:r>
          </a:p>
          <a:p>
            <a:r>
              <a:rPr lang="en-US" dirty="0"/>
              <a:t>Simplified configuration</a:t>
            </a:r>
          </a:p>
          <a:p>
            <a:r>
              <a:rPr lang="en-US" dirty="0"/>
              <a:t>Event-based alarming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443A49-E158-07BC-9450-90AB41F09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1850" y="2710302"/>
            <a:ext cx="5486400" cy="4040826"/>
          </a:xfrm>
        </p:spPr>
        <p:txBody>
          <a:bodyPr>
            <a:normAutofit fontScale="92500"/>
          </a:bodyPr>
          <a:lstStyle/>
          <a:p>
            <a:r>
              <a:rPr lang="en-US" dirty="0"/>
              <a:t>Significant performance upgrades</a:t>
            </a:r>
          </a:p>
          <a:p>
            <a:r>
              <a:rPr lang="en-US" dirty="0"/>
              <a:t>Modern security features including SSO support</a:t>
            </a:r>
          </a:p>
          <a:p>
            <a:r>
              <a:rPr lang="en-US" dirty="0"/>
              <a:t>Support for modern data encryption</a:t>
            </a:r>
          </a:p>
          <a:p>
            <a:r>
              <a:rPr lang="en-US" dirty="0"/>
              <a:t>Modern web-based user interfaces</a:t>
            </a:r>
          </a:p>
          <a:p>
            <a:r>
              <a:rPr lang="en-US" dirty="0"/>
              <a:t>Read speeds increased by over 30%</a:t>
            </a:r>
          </a:p>
          <a:p>
            <a:r>
              <a:rPr lang="en-US" dirty="0"/>
              <a:t>Customizable data retention policies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79B490-FCB9-480B-CC59-F17CE36D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 Flagship Synchrophasor Products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D527D1-7313-16C4-5725-CADE28D19B3D}"/>
              </a:ext>
            </a:extLst>
          </p:cNvPr>
          <p:cNvSpPr txBox="1"/>
          <p:nvPr/>
        </p:nvSpPr>
        <p:spPr>
          <a:xfrm>
            <a:off x="3789680" y="808993"/>
            <a:ext cx="5387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4FB33D"/>
                </a:solidFill>
              </a:rPr>
              <a:t>New in 2025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DBA38F-1255-51A6-7D06-3DEB6FA98D7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2025 Grid Protection Alliance</a:t>
            </a:r>
          </a:p>
        </p:txBody>
      </p:sp>
      <p:pic>
        <p:nvPicPr>
          <p:cNvPr id="12" name="Picture 11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6C5204EE-A39B-3FE9-3121-4B12B19B4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5" y="1639448"/>
            <a:ext cx="3646552" cy="1282943"/>
          </a:xfrm>
          <a:prstGeom prst="rect">
            <a:avLst/>
          </a:prstGeom>
        </p:spPr>
      </p:pic>
      <p:pic>
        <p:nvPicPr>
          <p:cNvPr id="14" name="Picture 13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AEB53789-DEE7-2669-AADF-0FE5898B5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74" y="1639448"/>
            <a:ext cx="5148076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6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5DCAA4-45D6-CED2-E91D-9A6CAF660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PDC and Open Historian Usage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C6DF4A-71EA-BED6-BC52-5C7FF83C3849}"/>
              </a:ext>
            </a:extLst>
          </p:cNvPr>
          <p:cNvSpPr txBox="1">
            <a:spLocks/>
          </p:cNvSpPr>
          <p:nvPr/>
        </p:nvSpPr>
        <p:spPr>
          <a:xfrm>
            <a:off x="4038600" y="63517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2025 Grid Protection Alliance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C632D3-FA20-5225-6357-B919F1D7C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79" y="1737421"/>
            <a:ext cx="9159710" cy="4521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46376A-19B9-A31F-6BA6-B9DD0C38E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888809"/>
            <a:ext cx="1905000" cy="600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25F433-91D1-C815-EF0A-081A7CE7E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954996"/>
            <a:ext cx="2135365" cy="4644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6EFE82-D74E-54D5-F198-D9CAFD28D779}"/>
              </a:ext>
            </a:extLst>
          </p:cNvPr>
          <p:cNvSpPr txBox="1"/>
          <p:nvPr/>
        </p:nvSpPr>
        <p:spPr>
          <a:xfrm>
            <a:off x="5810534" y="6004644"/>
            <a:ext cx="5801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 Based on GPA contracts, GPA forum engagement, and </a:t>
            </a:r>
            <a:r>
              <a:rPr lang="en-US" sz="1050" dirty="0" err="1"/>
              <a:t>Github</a:t>
            </a:r>
            <a:r>
              <a:rPr lang="en-US" sz="1050" dirty="0"/>
              <a:t> Repository Statistics</a:t>
            </a:r>
          </a:p>
        </p:txBody>
      </p:sp>
    </p:spTree>
    <p:extLst>
      <p:ext uri="{BB962C8B-B14F-4D97-AF65-F5344CB8AC3E}">
        <p14:creationId xmlns:p14="http://schemas.microsoft.com/office/powerpoint/2010/main" val="336291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F6890-4889-7BBA-9D65-2C0D91345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14A62B-D0CD-30BE-8386-26A04929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 Consulting and Support and Maintenance Clients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BA6EA5-7C01-9EB0-CC8D-502BC7484A86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2025 Grid Protection Alliance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CCB67-4FAD-0837-5F53-4AB1652B5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11" y="1245402"/>
            <a:ext cx="9405378" cy="4496689"/>
          </a:xfrm>
          <a:prstGeom prst="rect">
            <a:avLst/>
          </a:prstGeom>
        </p:spPr>
      </p:pic>
      <p:pic>
        <p:nvPicPr>
          <p:cNvPr id="1026" name="Picture 2" descr="Tennessee Valley Authority - Wikipedia">
            <a:extLst>
              <a:ext uri="{FF2B5EF4-FFF2-40B4-BE49-F238E27FC236}">
                <a16:creationId xmlns:a16="http://schemas.microsoft.com/office/drawing/2014/main" id="{6684B445-9A89-A72F-9C09-8F1B41F81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2" y="3437697"/>
            <a:ext cx="428905" cy="42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minion Energy - Wikipedia">
            <a:extLst>
              <a:ext uri="{FF2B5EF4-FFF2-40B4-BE49-F238E27FC236}">
                <a16:creationId xmlns:a16="http://schemas.microsoft.com/office/drawing/2014/main" id="{515FF4B9-327C-DAAE-4935-5F8B697BD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1" y="4221690"/>
            <a:ext cx="1112665" cy="3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uke Energy responds to Elliott ...">
            <a:extLst>
              <a:ext uri="{FF2B5EF4-FFF2-40B4-BE49-F238E27FC236}">
                <a16:creationId xmlns:a16="http://schemas.microsoft.com/office/drawing/2014/main" id="{02FADD0A-8E75-B3E0-79C9-62860137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5" y="4941450"/>
            <a:ext cx="1372552" cy="4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P president and CEO announces planned ...">
            <a:extLst>
              <a:ext uri="{FF2B5EF4-FFF2-40B4-BE49-F238E27FC236}">
                <a16:creationId xmlns:a16="http://schemas.microsoft.com/office/drawing/2014/main" id="{CC9ADDDC-A404-D95E-0479-D6678DF0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191" y="5128253"/>
            <a:ext cx="959574" cy="50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RP | Arizona electric power and water ...">
            <a:extLst>
              <a:ext uri="{FF2B5EF4-FFF2-40B4-BE49-F238E27FC236}">
                <a16:creationId xmlns:a16="http://schemas.microsoft.com/office/drawing/2014/main" id="{11F38950-AA78-9D67-0EA7-4CCDDFB3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252" y="4653272"/>
            <a:ext cx="892899" cy="49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NNL: Important Notices">
            <a:extLst>
              <a:ext uri="{FF2B5EF4-FFF2-40B4-BE49-F238E27FC236}">
                <a16:creationId xmlns:a16="http://schemas.microsoft.com/office/drawing/2014/main" id="{4200E96E-0DD3-8799-1080-37797424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58" y="3307866"/>
            <a:ext cx="1152525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ak Ridge National Laboratory | Drupal.org">
            <a:extLst>
              <a:ext uri="{FF2B5EF4-FFF2-40B4-BE49-F238E27FC236}">
                <a16:creationId xmlns:a16="http://schemas.microsoft.com/office/drawing/2014/main" id="{F418AE6E-8596-17C0-CF6D-1562F8384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413" y="2717528"/>
            <a:ext cx="1463937" cy="7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SO New England (ISO-NE) | ESAI Power">
            <a:extLst>
              <a:ext uri="{FF2B5EF4-FFF2-40B4-BE49-F238E27FC236}">
                <a16:creationId xmlns:a16="http://schemas.microsoft.com/office/drawing/2014/main" id="{78A64696-7715-8BAD-C1A0-95721CCC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806" y="4071658"/>
            <a:ext cx="982345" cy="5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ational Grid plc brand resources ...">
            <a:extLst>
              <a:ext uri="{FF2B5EF4-FFF2-40B4-BE49-F238E27FC236}">
                <a16:creationId xmlns:a16="http://schemas.microsoft.com/office/drawing/2014/main" id="{3F2F6DD8-20F6-2B6B-5582-FB8DE7A23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210" y="2172335"/>
            <a:ext cx="982345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SE plc - Wikipedia">
            <a:extLst>
              <a:ext uri="{FF2B5EF4-FFF2-40B4-BE49-F238E27FC236}">
                <a16:creationId xmlns:a16="http://schemas.microsoft.com/office/drawing/2014/main" id="{8D575A4C-9135-0C5B-9630-99A8AF0B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712" y="1674336"/>
            <a:ext cx="1111843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☑️Operador Nacional Do Sistema Elétrico - National Operator of the Electric  System (ONS) — NGO from Brazil — Electrical Engineering sector —  DevelopmentAid">
            <a:extLst>
              <a:ext uri="{FF2B5EF4-FFF2-40B4-BE49-F238E27FC236}">
                <a16:creationId xmlns:a16="http://schemas.microsoft.com/office/drawing/2014/main" id="{05CE72C6-BD0D-C402-289C-6CED4274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793" y="907574"/>
            <a:ext cx="766762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EPB - Wikipedia">
            <a:extLst>
              <a:ext uri="{FF2B5EF4-FFF2-40B4-BE49-F238E27FC236}">
                <a16:creationId xmlns:a16="http://schemas.microsoft.com/office/drawing/2014/main" id="{6B605814-E5DB-9D80-3E3B-4ABD6F8F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58" y="4945888"/>
            <a:ext cx="880313" cy="4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ome | Middle Tennessee Electric">
            <a:extLst>
              <a:ext uri="{FF2B5EF4-FFF2-40B4-BE49-F238E27FC236}">
                <a16:creationId xmlns:a16="http://schemas.microsoft.com/office/drawing/2014/main" id="{645C4BC5-AF6F-4A1B-B2F7-56D3DD75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887" y="1033527"/>
            <a:ext cx="1074964" cy="6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2019 Digital annual reports - Terna">
            <a:extLst>
              <a:ext uri="{FF2B5EF4-FFF2-40B4-BE49-F238E27FC236}">
                <a16:creationId xmlns:a16="http://schemas.microsoft.com/office/drawing/2014/main" id="{341C3AF3-0DC5-A4B7-B32B-276D43F64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0" y="880327"/>
            <a:ext cx="1293063" cy="3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SDGE | San Diego Gas &amp; Electric">
            <a:extLst>
              <a:ext uri="{FF2B5EF4-FFF2-40B4-BE49-F238E27FC236}">
                <a16:creationId xmlns:a16="http://schemas.microsoft.com/office/drawing/2014/main" id="{19B0DA54-4E94-587B-5FF9-F45B10B7E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83" y="1354720"/>
            <a:ext cx="1331606" cy="37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Pacific Gas and Electric Company - Wikipedia">
            <a:extLst>
              <a:ext uri="{FF2B5EF4-FFF2-40B4-BE49-F238E27FC236}">
                <a16:creationId xmlns:a16="http://schemas.microsoft.com/office/drawing/2014/main" id="{DD0F596B-DA3B-260C-795E-E4999F66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0" y="1836513"/>
            <a:ext cx="563181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MISO report shows continued renewable ...">
            <a:extLst>
              <a:ext uri="{FF2B5EF4-FFF2-40B4-BE49-F238E27FC236}">
                <a16:creationId xmlns:a16="http://schemas.microsoft.com/office/drawing/2014/main" id="{9A277143-D9F6-5C93-7FA6-4D4C592D6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" y="2669642"/>
            <a:ext cx="1331605" cy="70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416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12092</TotalTime>
  <Words>695</Words>
  <Application>Microsoft Office PowerPoint</Application>
  <PresentationFormat>Widescreen</PresentationFormat>
  <Paragraphs>89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Symbol</vt:lpstr>
      <vt:lpstr>Wingdings</vt:lpstr>
      <vt:lpstr>1_Office Theme</vt:lpstr>
      <vt:lpstr>Grid Protection Alliance, Inc.</vt:lpstr>
      <vt:lpstr>Who is GPA</vt:lpstr>
      <vt:lpstr>Introduction Key GPA Staff</vt:lpstr>
      <vt:lpstr>GPA Flagship Synchrophasor Products</vt:lpstr>
      <vt:lpstr>GPA Flagship Synchrophasor Products</vt:lpstr>
      <vt:lpstr>Open PDC and Open Historian Usage</vt:lpstr>
      <vt:lpstr>GPA Consulting and Support and Maintenance Clients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Robertson</dc:creator>
  <cp:lastModifiedBy>Erika Wills</cp:lastModifiedBy>
  <cp:revision>382</cp:revision>
  <cp:lastPrinted>2023-05-11T16:23:41Z</cp:lastPrinted>
  <dcterms:created xsi:type="dcterms:W3CDTF">2017-03-19T13:38:12Z</dcterms:created>
  <dcterms:modified xsi:type="dcterms:W3CDTF">2025-05-01T21:06:47Z</dcterms:modified>
</cp:coreProperties>
</file>