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35AAD-A224-3E88-67EB-E630C7A6E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60C1E-0580-570E-DDDD-952F15915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9676D-985B-8B36-CC51-FF966150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794E2-16DB-201B-89AF-E1477808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24644-38A6-CC4D-E62B-D806C8FF8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8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331F-EA2B-C315-3735-01AC9BD48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C04C9-BBA2-D941-F98F-491797054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09F4B-8012-0EBE-EDAC-9238AB67F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EA3E1-8FF5-2922-D73B-F5F04F1D7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61378-9FA3-3232-01C9-97CB14A8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4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9EA9DC-A9FA-6A46-679E-CB2DC791C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77786-0A40-6E20-BA35-FA4F66CF4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19447-5104-759A-21A4-5D998CC9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8B0E3-062C-88DF-178C-12790826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B993F-2FE4-FA86-97E6-743EB65B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9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F5BEC-C837-BCDB-5D95-E81038C85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CB767-305E-CC1E-CFFB-7AAFA3AB6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44D8E-22A7-AB63-D3D3-F9E85C053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A359F-CCB5-CDED-F827-A119533B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C2749-342A-B67C-C2D0-DFB6A16E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4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EC755-F495-5A9E-FC85-D9E685D5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3355E-FE7B-B4F5-AB43-0FC9187F5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CE72C-344D-C261-ED29-B2F6C66C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8B25D-3FCB-64EE-F534-89A9B04F3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672E2-42D5-8E56-4863-27F9E50D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8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066E-16A1-0CD9-42AC-B359F8C1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4D5E-53F8-D642-8016-F12896C6C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75CE9-4395-C05D-49B3-C10A129E8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22855-243D-FE3D-F198-12438619C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B5E0F-A3D4-3A9D-6A67-FEDC780BE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1A838-731C-B972-D3DF-79D5627F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0C178-B62A-7191-420F-491203AFC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EE3CB-78CB-45E9-B880-0BACA5A63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C3FEB-3629-7B32-CF6C-5E129E469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C6C45-BE7F-7242-E8E9-97F6BCD69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3B0D33-8597-88CD-BDF3-151BCC8B2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898C53-340F-F087-2D48-E5A2B9FF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6D615A-FF61-4384-DF7C-C3E02A354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4E3469-6FAF-8283-3AEF-0021BE2D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1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5005-862A-C997-F0CD-AD403F35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7A2E2-43BE-465F-618A-3C18D072E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7F42D2-132B-031C-DC11-CF5E028A8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F5A03-CFAA-D4AA-B5D6-8587B667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5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9D27E-BBFA-430B-6136-DF31928FD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8C1F81-4E4B-ADFE-76DA-49DC2564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9387C-8334-BF2D-A053-066FA9EC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4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15EA-555C-D301-BBBF-34BC39070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69F31-FFB0-F892-6A50-DC83A8969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4BE84-2CF4-30BE-EF34-95850201C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296F-87A1-97BB-D532-7A5F3BFD4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00BA3-82FB-FDF9-F259-9A52D769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A4E76-1F2E-11F0-C39E-41D837D1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C4D1-2E97-8418-1DEA-9FF44A54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D9C197-D8A3-8A0A-CD3E-D467FDB96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284B4-3DA1-D414-57F0-C0C6E16B1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59400-E75A-B672-D144-944D3D3B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D5210-921F-9CEA-C2C0-4644B527B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6B5C1-B26E-1F8F-656B-B4FE7FE0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6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E7FD8E-B957-E4B2-A22C-6F9712D3A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4143E-72BB-CE13-A29F-1E8BE0DF7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D3A29-984E-E334-A413-BE0F5ED27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5F02-5BA3-4A8E-B11F-630EFE32575C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F1E71-AAE9-5924-8B5D-A02C16854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CD2B-0CA6-80FD-F972-8DB3EE139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02535-3C1D-45DD-8F2F-9F3CCEA3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4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lackner@gridprotectionalliance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335F7BFB-13E1-5400-E1A5-E815B10CF353}"/>
              </a:ext>
            </a:extLst>
          </p:cNvPr>
          <p:cNvCxnSpPr>
            <a:cxnSpLocks/>
            <a:stCxn id="4" idx="2"/>
            <a:endCxn id="82" idx="5"/>
          </p:cNvCxnSpPr>
          <p:nvPr/>
        </p:nvCxnSpPr>
        <p:spPr>
          <a:xfrm flipH="1" flipV="1">
            <a:off x="1642167" y="3340619"/>
            <a:ext cx="3027972" cy="47667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75B1C925-D5AE-4FAB-C303-B82ECA2B6F6E}"/>
              </a:ext>
            </a:extLst>
          </p:cNvPr>
          <p:cNvCxnSpPr>
            <a:cxnSpLocks/>
            <a:stCxn id="4" idx="2"/>
            <a:endCxn id="79" idx="5"/>
          </p:cNvCxnSpPr>
          <p:nvPr/>
        </p:nvCxnSpPr>
        <p:spPr>
          <a:xfrm flipH="1" flipV="1">
            <a:off x="1659819" y="2215356"/>
            <a:ext cx="3010320" cy="160194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2B36F52E-5385-372F-174E-9388E50A7F42}"/>
              </a:ext>
            </a:extLst>
          </p:cNvPr>
          <p:cNvCxnSpPr>
            <a:cxnSpLocks/>
            <a:stCxn id="4" idx="2"/>
            <a:endCxn id="76" idx="5"/>
          </p:cNvCxnSpPr>
          <p:nvPr/>
        </p:nvCxnSpPr>
        <p:spPr>
          <a:xfrm flipH="1" flipV="1">
            <a:off x="1983062" y="1329225"/>
            <a:ext cx="2687077" cy="248807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A41E0AB-FF78-2EC5-04C5-9E99ADFC80BC}"/>
              </a:ext>
            </a:extLst>
          </p:cNvPr>
          <p:cNvGrpSpPr/>
          <p:nvPr/>
        </p:nvGrpSpPr>
        <p:grpSpPr>
          <a:xfrm>
            <a:off x="1470252" y="911595"/>
            <a:ext cx="680717" cy="489284"/>
            <a:chOff x="971620" y="1063994"/>
            <a:chExt cx="680717" cy="489284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504E833-31CA-6B3C-4F4B-CA6298504920}"/>
                </a:ext>
              </a:extLst>
            </p:cNvPr>
            <p:cNvSpPr/>
            <p:nvPr/>
          </p:nvSpPr>
          <p:spPr>
            <a:xfrm>
              <a:off x="1066800" y="1063994"/>
              <a:ext cx="489284" cy="48928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EC11E29-95C4-86F5-3CD2-EC21599A6E93}"/>
                </a:ext>
              </a:extLst>
            </p:cNvPr>
            <p:cNvSpPr txBox="1"/>
            <p:nvPr/>
          </p:nvSpPr>
          <p:spPr>
            <a:xfrm>
              <a:off x="971620" y="1140053"/>
              <a:ext cx="680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EMCB</a:t>
              </a:r>
            </a:p>
          </p:txBody>
        </p:sp>
      </p:grpSp>
      <p:sp>
        <p:nvSpPr>
          <p:cNvPr id="4" name="Cloud 3">
            <a:extLst>
              <a:ext uri="{FF2B5EF4-FFF2-40B4-BE49-F238E27FC236}">
                <a16:creationId xmlns:a16="http://schemas.microsoft.com/office/drawing/2014/main" id="{CC66D8D9-D0E2-B708-B2CB-C6D7658FBF8D}"/>
              </a:ext>
            </a:extLst>
          </p:cNvPr>
          <p:cNvSpPr/>
          <p:nvPr/>
        </p:nvSpPr>
        <p:spPr>
          <a:xfrm>
            <a:off x="4663073" y="3200889"/>
            <a:ext cx="2277979" cy="1232817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Eaton API and subsystems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E7999F-EEA8-AD5A-E088-89F486D43396}"/>
              </a:ext>
            </a:extLst>
          </p:cNvPr>
          <p:cNvGrpSpPr/>
          <p:nvPr/>
        </p:nvGrpSpPr>
        <p:grpSpPr>
          <a:xfrm>
            <a:off x="9130051" y="871489"/>
            <a:ext cx="366590" cy="714625"/>
            <a:chOff x="5641304" y="1748589"/>
            <a:chExt cx="366590" cy="714625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EE314D0-9837-8FED-DD9C-6A51E4279517}"/>
                </a:ext>
              </a:extLst>
            </p:cNvPr>
            <p:cNvSpPr/>
            <p:nvPr/>
          </p:nvSpPr>
          <p:spPr>
            <a:xfrm>
              <a:off x="5727032" y="1748589"/>
              <a:ext cx="192505" cy="19250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48DD821-F1E5-87B4-F609-30D8A9745FBE}"/>
                </a:ext>
              </a:extLst>
            </p:cNvPr>
            <p:cNvCxnSpPr>
              <a:stCxn id="7" idx="4"/>
            </p:cNvCxnSpPr>
            <p:nvPr/>
          </p:nvCxnSpPr>
          <p:spPr>
            <a:xfrm flipH="1">
              <a:off x="5823284" y="1941094"/>
              <a:ext cx="1" cy="3368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B15DB7-0E4A-3278-DAAB-02BF17F9D8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1304" y="2277979"/>
              <a:ext cx="181980" cy="1819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D2A3FE3-BE53-D58B-22C4-597F25B68CB8}"/>
                </a:ext>
              </a:extLst>
            </p:cNvPr>
            <p:cNvCxnSpPr>
              <a:cxnSpLocks/>
            </p:cNvCxnSpPr>
            <p:nvPr/>
          </p:nvCxnSpPr>
          <p:spPr>
            <a:xfrm>
              <a:off x="5822659" y="2277979"/>
              <a:ext cx="185235" cy="18523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BB1D8F8-330A-4E89-9158-76BC0A4CB7D7}"/>
                </a:ext>
              </a:extLst>
            </p:cNvPr>
            <p:cNvCxnSpPr>
              <a:cxnSpLocks/>
            </p:cNvCxnSpPr>
            <p:nvPr/>
          </p:nvCxnSpPr>
          <p:spPr>
            <a:xfrm>
              <a:off x="5667375" y="2055019"/>
              <a:ext cx="31582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AFD1AEF-7329-7C43-4798-809493076339}"/>
              </a:ext>
            </a:extLst>
          </p:cNvPr>
          <p:cNvGrpSpPr/>
          <p:nvPr/>
        </p:nvGrpSpPr>
        <p:grpSpPr>
          <a:xfrm>
            <a:off x="9758943" y="3482839"/>
            <a:ext cx="366590" cy="714625"/>
            <a:chOff x="5641304" y="1748589"/>
            <a:chExt cx="366590" cy="714625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9AD7424-C124-745F-AE58-2DAB65FF7E21}"/>
                </a:ext>
              </a:extLst>
            </p:cNvPr>
            <p:cNvSpPr/>
            <p:nvPr/>
          </p:nvSpPr>
          <p:spPr>
            <a:xfrm>
              <a:off x="5727032" y="1748589"/>
              <a:ext cx="192505" cy="19250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BF48BB2-E002-22C8-5BD5-615A523E1004}"/>
                </a:ext>
              </a:extLst>
            </p:cNvPr>
            <p:cNvCxnSpPr>
              <a:stCxn id="33" idx="4"/>
            </p:cNvCxnSpPr>
            <p:nvPr/>
          </p:nvCxnSpPr>
          <p:spPr>
            <a:xfrm flipH="1">
              <a:off x="5823284" y="1941094"/>
              <a:ext cx="1" cy="3368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1117875-7734-6ED4-50C3-3045E86ACE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1304" y="2277979"/>
              <a:ext cx="181980" cy="1819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90E2827-257F-9D6D-EC03-03D545E7A111}"/>
                </a:ext>
              </a:extLst>
            </p:cNvPr>
            <p:cNvCxnSpPr>
              <a:cxnSpLocks/>
            </p:cNvCxnSpPr>
            <p:nvPr/>
          </p:nvCxnSpPr>
          <p:spPr>
            <a:xfrm>
              <a:off x="5822659" y="2277979"/>
              <a:ext cx="185235" cy="18523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D0496F2-A577-2577-476B-CB10DE585B0F}"/>
                </a:ext>
              </a:extLst>
            </p:cNvPr>
            <p:cNvCxnSpPr>
              <a:cxnSpLocks/>
            </p:cNvCxnSpPr>
            <p:nvPr/>
          </p:nvCxnSpPr>
          <p:spPr>
            <a:xfrm>
              <a:off x="5667375" y="2055019"/>
              <a:ext cx="31582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A2CC79F-A953-36E8-964A-9F92314CF4F6}"/>
              </a:ext>
            </a:extLst>
          </p:cNvPr>
          <p:cNvGrpSpPr/>
          <p:nvPr/>
        </p:nvGrpSpPr>
        <p:grpSpPr>
          <a:xfrm>
            <a:off x="9895148" y="5204312"/>
            <a:ext cx="366590" cy="714625"/>
            <a:chOff x="5641304" y="1748589"/>
            <a:chExt cx="366590" cy="714625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EAE4C9F-B5CA-7CE7-01F6-252DAB1A9F7F}"/>
                </a:ext>
              </a:extLst>
            </p:cNvPr>
            <p:cNvSpPr/>
            <p:nvPr/>
          </p:nvSpPr>
          <p:spPr>
            <a:xfrm>
              <a:off x="5727032" y="1748589"/>
              <a:ext cx="192505" cy="192505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AA0CC0A-D634-3E09-EE97-9911858A0BA7}"/>
                </a:ext>
              </a:extLst>
            </p:cNvPr>
            <p:cNvCxnSpPr>
              <a:stCxn id="39" idx="4"/>
            </p:cNvCxnSpPr>
            <p:nvPr/>
          </p:nvCxnSpPr>
          <p:spPr>
            <a:xfrm flipH="1">
              <a:off x="5823284" y="1941094"/>
              <a:ext cx="1" cy="3368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D5A7841-0DD1-36CF-7DE6-293AD1E5B9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41304" y="2277979"/>
              <a:ext cx="181980" cy="1819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6512EF5-EE79-2912-99AE-9DB2105445AF}"/>
                </a:ext>
              </a:extLst>
            </p:cNvPr>
            <p:cNvCxnSpPr>
              <a:cxnSpLocks/>
            </p:cNvCxnSpPr>
            <p:nvPr/>
          </p:nvCxnSpPr>
          <p:spPr>
            <a:xfrm>
              <a:off x="5822659" y="2277979"/>
              <a:ext cx="185235" cy="18523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84286B1-02C4-96B1-27EC-FB90FDAD2496}"/>
                </a:ext>
              </a:extLst>
            </p:cNvPr>
            <p:cNvCxnSpPr>
              <a:cxnSpLocks/>
            </p:cNvCxnSpPr>
            <p:nvPr/>
          </p:nvCxnSpPr>
          <p:spPr>
            <a:xfrm>
              <a:off x="5667375" y="2055019"/>
              <a:ext cx="31582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B215C31E-A6C7-F0BA-042D-275E54F77837}"/>
              </a:ext>
            </a:extLst>
          </p:cNvPr>
          <p:cNvSpPr/>
          <p:nvPr/>
        </p:nvSpPr>
        <p:spPr>
          <a:xfrm>
            <a:off x="7748798" y="3600313"/>
            <a:ext cx="1022682" cy="8994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EMCB Mobile App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CA37D76-E440-7A8C-21E6-A4F068311D83}"/>
              </a:ext>
            </a:extLst>
          </p:cNvPr>
          <p:cNvGrpSpPr/>
          <p:nvPr/>
        </p:nvGrpSpPr>
        <p:grpSpPr>
          <a:xfrm>
            <a:off x="8673971" y="3466795"/>
            <a:ext cx="362954" cy="701007"/>
            <a:chOff x="7952081" y="2553953"/>
            <a:chExt cx="362954" cy="701007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19AF79FA-79A3-7069-D9EE-A165B1E39D8A}"/>
                </a:ext>
              </a:extLst>
            </p:cNvPr>
            <p:cNvSpPr/>
            <p:nvPr/>
          </p:nvSpPr>
          <p:spPr>
            <a:xfrm>
              <a:off x="7952081" y="2553953"/>
              <a:ext cx="362954" cy="70100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6D8CB104-EFE5-1886-4CA3-5681D12C0F45}"/>
                </a:ext>
              </a:extLst>
            </p:cNvPr>
            <p:cNvSpPr/>
            <p:nvPr/>
          </p:nvSpPr>
          <p:spPr>
            <a:xfrm>
              <a:off x="7972132" y="2573006"/>
              <a:ext cx="326723" cy="59813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65142BC-4D64-31C8-7582-40BC8B985D26}"/>
                </a:ext>
              </a:extLst>
            </p:cNvPr>
            <p:cNvSpPr/>
            <p:nvPr/>
          </p:nvSpPr>
          <p:spPr>
            <a:xfrm>
              <a:off x="8110698" y="3190191"/>
              <a:ext cx="45719" cy="45719"/>
            </a:xfrm>
            <a:prstGeom prst="ellips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E04E1F71-F954-F9BC-31C7-7D9964E1413A}"/>
              </a:ext>
            </a:extLst>
          </p:cNvPr>
          <p:cNvSpPr/>
          <p:nvPr/>
        </p:nvSpPr>
        <p:spPr>
          <a:xfrm>
            <a:off x="7446004" y="5196062"/>
            <a:ext cx="1564101" cy="790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EPRI Open</a:t>
            </a:r>
            <a:br>
              <a:rPr lang="en-US" dirty="0"/>
            </a:br>
            <a:r>
              <a:rPr lang="en-US" dirty="0"/>
              <a:t>PQ Dashboard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F47380F-4738-CDAD-DEBC-D3DBF608B7BA}"/>
              </a:ext>
            </a:extLst>
          </p:cNvPr>
          <p:cNvSpPr txBox="1"/>
          <p:nvPr/>
        </p:nvSpPr>
        <p:spPr>
          <a:xfrm>
            <a:off x="9492380" y="358379"/>
            <a:ext cx="1360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Organization Administrators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99D86C-76DD-62CC-7190-0D115A6A37A8}"/>
              </a:ext>
            </a:extLst>
          </p:cNvPr>
          <p:cNvSpPr txBox="1"/>
          <p:nvPr/>
        </p:nvSpPr>
        <p:spPr>
          <a:xfrm>
            <a:off x="10130174" y="3277379"/>
            <a:ext cx="841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Installers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CCE6839-8A29-47D0-7994-CA99D1700F50}"/>
              </a:ext>
            </a:extLst>
          </p:cNvPr>
          <p:cNvSpPr/>
          <p:nvPr/>
        </p:nvSpPr>
        <p:spPr>
          <a:xfrm>
            <a:off x="2616613" y="5350673"/>
            <a:ext cx="1127458" cy="6007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openXDA</a:t>
            </a:r>
            <a:endParaRPr lang="en-US" dirty="0"/>
          </a:p>
        </p:txBody>
      </p:sp>
      <p:sp>
        <p:nvSpPr>
          <p:cNvPr id="63" name="Cylinder 62">
            <a:extLst>
              <a:ext uri="{FF2B5EF4-FFF2-40B4-BE49-F238E27FC236}">
                <a16:creationId xmlns:a16="http://schemas.microsoft.com/office/drawing/2014/main" id="{30643057-A0D4-0EB3-AF4C-8F651C11451D}"/>
              </a:ext>
            </a:extLst>
          </p:cNvPr>
          <p:cNvSpPr/>
          <p:nvPr/>
        </p:nvSpPr>
        <p:spPr>
          <a:xfrm>
            <a:off x="4453823" y="5121538"/>
            <a:ext cx="1088513" cy="1059008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openXDA</a:t>
            </a:r>
            <a:r>
              <a:rPr lang="en-US" dirty="0"/>
              <a:t> Database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4F0D86C-288B-0408-AE13-5257EBC5EFE5}"/>
              </a:ext>
            </a:extLst>
          </p:cNvPr>
          <p:cNvGrpSpPr/>
          <p:nvPr/>
        </p:nvGrpSpPr>
        <p:grpSpPr>
          <a:xfrm>
            <a:off x="3871233" y="358379"/>
            <a:ext cx="3139170" cy="2027170"/>
            <a:chOff x="4304367" y="358379"/>
            <a:chExt cx="3139170" cy="202717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523E799-6359-902A-F364-4A16CED11A3A}"/>
                </a:ext>
              </a:extLst>
            </p:cNvPr>
            <p:cNvSpPr/>
            <p:nvPr/>
          </p:nvSpPr>
          <p:spPr>
            <a:xfrm>
              <a:off x="4748463" y="358379"/>
              <a:ext cx="2695074" cy="175985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EMCB Manager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33A2E263-C09B-CDD6-A3D4-2FD359C86BD8}"/>
                </a:ext>
              </a:extLst>
            </p:cNvPr>
            <p:cNvGrpSpPr/>
            <p:nvPr/>
          </p:nvGrpSpPr>
          <p:grpSpPr>
            <a:xfrm>
              <a:off x="4304367" y="1607507"/>
              <a:ext cx="888192" cy="778042"/>
              <a:chOff x="3808134" y="1582859"/>
              <a:chExt cx="888192" cy="778042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5A889C1E-066D-4101-F432-0202A63112CA}"/>
                  </a:ext>
                </a:extLst>
              </p:cNvPr>
              <p:cNvSpPr/>
              <p:nvPr/>
            </p:nvSpPr>
            <p:spPr>
              <a:xfrm>
                <a:off x="3866147" y="1582859"/>
                <a:ext cx="778042" cy="77804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A632022-144A-C3AF-A683-E4B2A3377FEF}"/>
                  </a:ext>
                </a:extLst>
              </p:cNvPr>
              <p:cNvSpPr txBox="1"/>
              <p:nvPr/>
            </p:nvSpPr>
            <p:spPr>
              <a:xfrm>
                <a:off x="3808134" y="1810461"/>
                <a:ext cx="888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Webhook</a:t>
                </a:r>
              </a:p>
            </p:txBody>
          </p: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BC408F3-8684-A6AF-72C2-449E12496E63}"/>
              </a:ext>
            </a:extLst>
          </p:cNvPr>
          <p:cNvGrpSpPr/>
          <p:nvPr/>
        </p:nvGrpSpPr>
        <p:grpSpPr>
          <a:xfrm>
            <a:off x="1147009" y="1797726"/>
            <a:ext cx="680717" cy="489284"/>
            <a:chOff x="971620" y="1063994"/>
            <a:chExt cx="680717" cy="489284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40C591AA-45EE-C10A-FACC-26864CD6585D}"/>
                </a:ext>
              </a:extLst>
            </p:cNvPr>
            <p:cNvSpPr/>
            <p:nvPr/>
          </p:nvSpPr>
          <p:spPr>
            <a:xfrm>
              <a:off x="1066800" y="1063994"/>
              <a:ext cx="489284" cy="48928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986A892-37CE-3935-462C-182AC9AFAF97}"/>
                </a:ext>
              </a:extLst>
            </p:cNvPr>
            <p:cNvSpPr txBox="1"/>
            <p:nvPr/>
          </p:nvSpPr>
          <p:spPr>
            <a:xfrm>
              <a:off x="971620" y="1140053"/>
              <a:ext cx="680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EMCB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2D73C82D-2DDA-69A7-CF01-180C18C2D677}"/>
              </a:ext>
            </a:extLst>
          </p:cNvPr>
          <p:cNvGrpSpPr/>
          <p:nvPr/>
        </p:nvGrpSpPr>
        <p:grpSpPr>
          <a:xfrm>
            <a:off x="1129357" y="2922989"/>
            <a:ext cx="680717" cy="489284"/>
            <a:chOff x="971620" y="1063994"/>
            <a:chExt cx="680717" cy="489284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56DBC558-CD7F-BDAF-CD5E-F3EC61577BB5}"/>
                </a:ext>
              </a:extLst>
            </p:cNvPr>
            <p:cNvSpPr/>
            <p:nvPr/>
          </p:nvSpPr>
          <p:spPr>
            <a:xfrm>
              <a:off x="1066800" y="1063994"/>
              <a:ext cx="489284" cy="48928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1A25D49-E9A2-0928-5098-E0F684C9AE39}"/>
                </a:ext>
              </a:extLst>
            </p:cNvPr>
            <p:cNvSpPr txBox="1"/>
            <p:nvPr/>
          </p:nvSpPr>
          <p:spPr>
            <a:xfrm>
              <a:off x="971620" y="1140053"/>
              <a:ext cx="680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EMCB</a:t>
              </a:r>
            </a:p>
          </p:txBody>
        </p:sp>
      </p:grp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5E71A32-09AE-F47C-AD27-24DAA515CA21}"/>
              </a:ext>
            </a:extLst>
          </p:cNvPr>
          <p:cNvCxnSpPr>
            <a:cxnSpLocks/>
            <a:stCxn id="76" idx="6"/>
            <a:endCxn id="65" idx="1"/>
          </p:cNvCxnSpPr>
          <p:nvPr/>
        </p:nvCxnSpPr>
        <p:spPr>
          <a:xfrm>
            <a:off x="2054716" y="1156237"/>
            <a:ext cx="1988472" cy="5652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BE6CC1-CA66-253E-EEE9-148A857B9938}"/>
              </a:ext>
            </a:extLst>
          </p:cNvPr>
          <p:cNvCxnSpPr>
            <a:cxnSpLocks/>
            <a:stCxn id="79" idx="6"/>
            <a:endCxn id="65" idx="2"/>
          </p:cNvCxnSpPr>
          <p:nvPr/>
        </p:nvCxnSpPr>
        <p:spPr>
          <a:xfrm flipV="1">
            <a:off x="1731473" y="1996528"/>
            <a:ext cx="2197773" cy="458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844EC1B-3243-BDF6-289F-940B9C640610}"/>
              </a:ext>
            </a:extLst>
          </p:cNvPr>
          <p:cNvCxnSpPr>
            <a:cxnSpLocks/>
            <a:stCxn id="82" idx="6"/>
            <a:endCxn id="65" idx="3"/>
          </p:cNvCxnSpPr>
          <p:nvPr/>
        </p:nvCxnSpPr>
        <p:spPr>
          <a:xfrm flipV="1">
            <a:off x="1713821" y="2271607"/>
            <a:ext cx="2329367" cy="8960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C5B6BDD0-821E-EF1C-EEC1-FA1AB4DE752C}"/>
              </a:ext>
            </a:extLst>
          </p:cNvPr>
          <p:cNvSpPr txBox="1"/>
          <p:nvPr/>
        </p:nvSpPr>
        <p:spPr>
          <a:xfrm>
            <a:off x="1889785" y="1745581"/>
            <a:ext cx="1815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Streaming data (JSON)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93A7137-4216-CEC5-906F-124F68EA97A6}"/>
              </a:ext>
            </a:extLst>
          </p:cNvPr>
          <p:cNvCxnSpPr>
            <a:cxnSpLocks/>
            <a:stCxn id="65" idx="4"/>
            <a:endCxn id="62" idx="0"/>
          </p:cNvCxnSpPr>
          <p:nvPr/>
        </p:nvCxnSpPr>
        <p:spPr>
          <a:xfrm flipH="1">
            <a:off x="3180342" y="2385549"/>
            <a:ext cx="1137925" cy="29651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242541BC-8D00-E7FB-39D8-57CA44508946}"/>
              </a:ext>
            </a:extLst>
          </p:cNvPr>
          <p:cNvSpPr txBox="1"/>
          <p:nvPr/>
        </p:nvSpPr>
        <p:spPr>
          <a:xfrm>
            <a:off x="2228335" y="3887142"/>
            <a:ext cx="1700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Streaming data (PQDIF)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716F4F7-3DDB-AB29-516F-D62C2C4E09CA}"/>
              </a:ext>
            </a:extLst>
          </p:cNvPr>
          <p:cNvCxnSpPr>
            <a:cxnSpLocks/>
            <a:stCxn id="62" idx="3"/>
            <a:endCxn id="63" idx="2"/>
          </p:cNvCxnSpPr>
          <p:nvPr/>
        </p:nvCxnSpPr>
        <p:spPr>
          <a:xfrm flipV="1">
            <a:off x="3744071" y="5651042"/>
            <a:ext cx="709752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4FF8D04D-5FCC-BC51-EA5A-2E43EF0A696E}"/>
              </a:ext>
            </a:extLst>
          </p:cNvPr>
          <p:cNvCxnSpPr>
            <a:cxnSpLocks/>
            <a:stCxn id="63" idx="4"/>
            <a:endCxn id="55" idx="1"/>
          </p:cNvCxnSpPr>
          <p:nvPr/>
        </p:nvCxnSpPr>
        <p:spPr>
          <a:xfrm flipV="1">
            <a:off x="5542336" y="5591287"/>
            <a:ext cx="1903668" cy="597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9C0FCD3-23A4-09E2-C6E0-49A3BEE2A411}"/>
              </a:ext>
            </a:extLst>
          </p:cNvPr>
          <p:cNvCxnSpPr>
            <a:cxnSpLocks/>
            <a:stCxn id="55" idx="3"/>
          </p:cNvCxnSpPr>
          <p:nvPr/>
        </p:nvCxnSpPr>
        <p:spPr>
          <a:xfrm flipV="1">
            <a:off x="9010105" y="5565259"/>
            <a:ext cx="771874" cy="260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FA4DFA6-E0D5-CBE6-9B97-DEBEC909A415}"/>
              </a:ext>
            </a:extLst>
          </p:cNvPr>
          <p:cNvCxnSpPr>
            <a:stCxn id="44" idx="3"/>
          </p:cNvCxnSpPr>
          <p:nvPr/>
        </p:nvCxnSpPr>
        <p:spPr>
          <a:xfrm flipV="1">
            <a:off x="7010403" y="1232436"/>
            <a:ext cx="1925050" cy="587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BA3DC27-0A0A-A368-D306-1636BE29A31C}"/>
              </a:ext>
            </a:extLst>
          </p:cNvPr>
          <p:cNvCxnSpPr>
            <a:cxnSpLocks/>
            <a:stCxn id="44" idx="2"/>
            <a:endCxn id="4" idx="3"/>
          </p:cNvCxnSpPr>
          <p:nvPr/>
        </p:nvCxnSpPr>
        <p:spPr>
          <a:xfrm>
            <a:off x="5662866" y="2118238"/>
            <a:ext cx="139197" cy="115313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8C0AD8F8-A93D-DD1B-E9E4-251926F25BCE}"/>
              </a:ext>
            </a:extLst>
          </p:cNvPr>
          <p:cNvCxnSpPr>
            <a:cxnSpLocks/>
            <a:stCxn id="4" idx="0"/>
            <a:endCxn id="45" idx="1"/>
          </p:cNvCxnSpPr>
          <p:nvPr/>
        </p:nvCxnSpPr>
        <p:spPr>
          <a:xfrm>
            <a:off x="6939154" y="3817298"/>
            <a:ext cx="809644" cy="23275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4771F1EC-5A1F-7818-1C08-7CBAD6FB6ECC}"/>
              </a:ext>
            </a:extLst>
          </p:cNvPr>
          <p:cNvCxnSpPr>
            <a:cxnSpLocks/>
            <a:stCxn id="46" idx="3"/>
          </p:cNvCxnSpPr>
          <p:nvPr/>
        </p:nvCxnSpPr>
        <p:spPr>
          <a:xfrm flipV="1">
            <a:off x="9036925" y="3811345"/>
            <a:ext cx="638553" cy="595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3BCD6557-DA9E-6F64-F439-AF46901C58D4}"/>
              </a:ext>
            </a:extLst>
          </p:cNvPr>
          <p:cNvSpPr txBox="1"/>
          <p:nvPr/>
        </p:nvSpPr>
        <p:spPr>
          <a:xfrm>
            <a:off x="7167846" y="726044"/>
            <a:ext cx="1564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4"/>
                </a:solidFill>
              </a:rPr>
              <a:t>Device and data management</a:t>
            </a:r>
          </a:p>
        </p:txBody>
      </p:sp>
    </p:spTree>
    <p:extLst>
      <p:ext uri="{BB962C8B-B14F-4D97-AF65-F5344CB8AC3E}">
        <p14:creationId xmlns:p14="http://schemas.microsoft.com/office/powerpoint/2010/main" val="1380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7D5F4-CC50-15C1-85EB-B1A77102A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Eaton API Application Hierarchy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79980D-98F2-718B-A750-2BD8905D1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475" y="1836820"/>
            <a:ext cx="5583533" cy="407853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9D64FFA-43F9-3285-57DA-9FB7F1E7A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2032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Application: EMCB Manager</a:t>
            </a:r>
          </a:p>
          <a:p>
            <a:pPr lvl="1"/>
            <a:r>
              <a:rPr lang="en-US" dirty="0"/>
              <a:t>Organizations page to manage organizations</a:t>
            </a:r>
          </a:p>
          <a:p>
            <a:pPr lvl="1"/>
            <a:r>
              <a:rPr lang="en-US" dirty="0"/>
              <a:t>Locations page to view/edit the location hierarchy</a:t>
            </a:r>
          </a:p>
          <a:p>
            <a:pPr lvl="1"/>
            <a:r>
              <a:rPr lang="en-US" dirty="0"/>
              <a:t>Installers page to manage who can use the EMCB mobile app to install devices</a:t>
            </a:r>
          </a:p>
          <a:p>
            <a:pPr lvl="1"/>
            <a:r>
              <a:rPr lang="en-US" dirty="0"/>
              <a:t>Users page to manage who has access to each organization</a:t>
            </a:r>
          </a:p>
          <a:p>
            <a:pPr lvl="1"/>
            <a:r>
              <a:rPr lang="en-US" dirty="0"/>
              <a:t>Settings page to manage EMCB Manager application settings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FEA48D-20E3-C588-486F-9B8A85DBE8AB}"/>
              </a:ext>
            </a:extLst>
          </p:cNvPr>
          <p:cNvSpPr txBox="1"/>
          <p:nvPr/>
        </p:nvSpPr>
        <p:spPr>
          <a:xfrm>
            <a:off x="7756656" y="1573491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</p:spTree>
    <p:extLst>
      <p:ext uri="{BB962C8B-B14F-4D97-AF65-F5344CB8AC3E}">
        <p14:creationId xmlns:p14="http://schemas.microsoft.com/office/powerpoint/2010/main" val="105972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DAEA-7358-6228-1E2A-C410B587F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Organizations 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711710-81C3-5037-014F-B3E2E15F5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484" y="1406367"/>
            <a:ext cx="7230478" cy="50325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4BEFE6-5195-2443-1A98-54DBE5BB0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96014"/>
            <a:ext cx="2476846" cy="28102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A33D70-B6BC-439D-C335-149273E81132}"/>
              </a:ext>
            </a:extLst>
          </p:cNvPr>
          <p:cNvSpPr txBox="1"/>
          <p:nvPr/>
        </p:nvSpPr>
        <p:spPr>
          <a:xfrm>
            <a:off x="808038" y="1526682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D9C7F3-4EF5-9216-0D40-9BB854113FE5}"/>
              </a:ext>
            </a:extLst>
          </p:cNvPr>
          <p:cNvSpPr txBox="1"/>
          <p:nvPr/>
        </p:nvSpPr>
        <p:spPr>
          <a:xfrm>
            <a:off x="4081722" y="6438901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</p:spTree>
    <p:extLst>
      <p:ext uri="{BB962C8B-B14F-4D97-AF65-F5344CB8AC3E}">
        <p14:creationId xmlns:p14="http://schemas.microsoft.com/office/powerpoint/2010/main" val="27981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A7AA-AE58-3A02-163A-56452AF70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Locations 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36C52F-C461-AAE2-A9F2-13104D1DC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599" y="1448486"/>
            <a:ext cx="6812893" cy="50443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E4A0B7-6FAA-673C-DF2C-23A03D6D4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96014"/>
            <a:ext cx="2476846" cy="25816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64F428-15B3-593E-ACFE-239ED0E2070E}"/>
              </a:ext>
            </a:extLst>
          </p:cNvPr>
          <p:cNvSpPr txBox="1"/>
          <p:nvPr/>
        </p:nvSpPr>
        <p:spPr>
          <a:xfrm>
            <a:off x="808038" y="1526682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307F30-40A4-B93D-9684-E46997FDBE69}"/>
              </a:ext>
            </a:extLst>
          </p:cNvPr>
          <p:cNvSpPr txBox="1"/>
          <p:nvPr/>
        </p:nvSpPr>
        <p:spPr>
          <a:xfrm>
            <a:off x="4298291" y="6492875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</p:spTree>
    <p:extLst>
      <p:ext uri="{BB962C8B-B14F-4D97-AF65-F5344CB8AC3E}">
        <p14:creationId xmlns:p14="http://schemas.microsoft.com/office/powerpoint/2010/main" val="214986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8E76-8B11-47AB-ABA2-AAEAD6F4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Users 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4D8F82-8336-FBF0-0066-62ACC3F7B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356" y="1507874"/>
            <a:ext cx="6732683" cy="49850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D25393-D01E-821B-B7CA-93D13FCEA56C}"/>
              </a:ext>
            </a:extLst>
          </p:cNvPr>
          <p:cNvSpPr txBox="1"/>
          <p:nvPr/>
        </p:nvSpPr>
        <p:spPr>
          <a:xfrm>
            <a:off x="4708356" y="6492875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FD2498F-F8F7-64B1-1D32-83C6CDE07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3461084" cy="45751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Application administrators</a:t>
            </a:r>
          </a:p>
          <a:p>
            <a:pPr lvl="1"/>
            <a:r>
              <a:rPr lang="en-US" dirty="0"/>
              <a:t>Manage any organization’s locations, installers and devices</a:t>
            </a:r>
          </a:p>
          <a:p>
            <a:pPr lvl="1"/>
            <a:r>
              <a:rPr lang="en-US" dirty="0"/>
              <a:t>User management</a:t>
            </a:r>
          </a:p>
          <a:p>
            <a:pPr lvl="2"/>
            <a:r>
              <a:rPr lang="en-US" dirty="0"/>
              <a:t>Invite new users and administrators</a:t>
            </a:r>
          </a:p>
          <a:p>
            <a:pPr lvl="2"/>
            <a:r>
              <a:rPr lang="en-US" dirty="0"/>
              <a:t>Assign organizations</a:t>
            </a:r>
          </a:p>
          <a:p>
            <a:pPr lvl="2"/>
            <a:r>
              <a:rPr lang="en-US" dirty="0"/>
              <a:t>Reset passwords</a:t>
            </a:r>
          </a:p>
          <a:p>
            <a:pPr lvl="1"/>
            <a:r>
              <a:rPr lang="en-US" dirty="0"/>
              <a:t>Manage application settings</a:t>
            </a:r>
          </a:p>
          <a:p>
            <a:r>
              <a:rPr lang="en-US" dirty="0"/>
              <a:t>Organization administrators</a:t>
            </a:r>
          </a:p>
          <a:p>
            <a:pPr lvl="1"/>
            <a:r>
              <a:rPr lang="en-US" dirty="0"/>
              <a:t>Assigned to a single organization</a:t>
            </a:r>
          </a:p>
          <a:p>
            <a:pPr lvl="1"/>
            <a:r>
              <a:rPr lang="en-US" dirty="0"/>
              <a:t>Manage locations, installers, and devices for that organization</a:t>
            </a:r>
          </a:p>
        </p:txBody>
      </p:sp>
    </p:spTree>
    <p:extLst>
      <p:ext uri="{BB962C8B-B14F-4D97-AF65-F5344CB8AC3E}">
        <p14:creationId xmlns:p14="http://schemas.microsoft.com/office/powerpoint/2010/main" val="91587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6B088-43CE-FB38-96C1-11FBE531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Settings Page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D0E5A4-90A1-A664-9520-30A1A086DB97}"/>
              </a:ext>
            </a:extLst>
          </p:cNvPr>
          <p:cNvSpPr txBox="1"/>
          <p:nvPr/>
        </p:nvSpPr>
        <p:spPr>
          <a:xfrm>
            <a:off x="4326654" y="6185098"/>
            <a:ext cx="3777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 – the application is still under development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6556B1-8014-6612-B193-D5AE83759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48789" cy="4351338"/>
          </a:xfrm>
        </p:spPr>
        <p:txBody>
          <a:bodyPr/>
          <a:lstStyle/>
          <a:p>
            <a:r>
              <a:rPr lang="en-US" dirty="0"/>
              <a:t>Manage settings for the application itself</a:t>
            </a:r>
          </a:p>
          <a:p>
            <a:r>
              <a:rPr lang="en-US" dirty="0"/>
              <a:t>Links the application to the Eaton API developer subscription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7D77B7-4E01-90E2-8B85-630F51468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654" y="1467352"/>
            <a:ext cx="7027146" cy="470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63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83F6A-BC47-77A9-479E-22E79093A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EMCB Manager – Still more to come…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A87D1-CF1C-E43E-1DAC-5F2AF347F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8442" y="1825625"/>
            <a:ext cx="7375358" cy="4351338"/>
          </a:xfrm>
        </p:spPr>
        <p:txBody>
          <a:bodyPr/>
          <a:lstStyle/>
          <a:p>
            <a:r>
              <a:rPr lang="en-US" dirty="0"/>
              <a:t>Organization administrators need to be able to invite installers who can use the EMCB mobile app to commission devices</a:t>
            </a:r>
          </a:p>
          <a:p>
            <a:r>
              <a:rPr lang="en-US" dirty="0"/>
              <a:t>Additional features to manage the devices themselves as well as their data</a:t>
            </a:r>
          </a:p>
          <a:p>
            <a:r>
              <a:rPr lang="en-US" dirty="0"/>
              <a:t>Webhook to receive streaming data and events from devices automatically</a:t>
            </a:r>
          </a:p>
          <a:p>
            <a:r>
              <a:rPr lang="en-US" dirty="0"/>
              <a:t>Integration with EPRI’s Open PQ Dashboard for </a:t>
            </a:r>
            <a:r>
              <a:rPr lang="en-US"/>
              <a:t>data visualization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6B0B75-DE9E-7806-B8CE-5A14DD31D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38" y="1825625"/>
            <a:ext cx="2467319" cy="41820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FFA1D3-ABF5-ED74-B599-213FE269A260}"/>
              </a:ext>
            </a:extLst>
          </p:cNvPr>
          <p:cNvSpPr txBox="1"/>
          <p:nvPr/>
        </p:nvSpPr>
        <p:spPr>
          <a:xfrm>
            <a:off x="808038" y="1526682"/>
            <a:ext cx="253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the Eaton API docs:</a:t>
            </a:r>
          </a:p>
        </p:txBody>
      </p:sp>
    </p:spTree>
    <p:extLst>
      <p:ext uri="{BB962C8B-B14F-4D97-AF65-F5344CB8AC3E}">
        <p14:creationId xmlns:p14="http://schemas.microsoft.com/office/powerpoint/2010/main" val="206086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75DA9-0631-DCED-5FFA-58240ABFF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Protection Alliance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4E8C9-CDA3-D1E1-C605-E099AD681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Grid Protection Alliance (GPA) is developing the EMCB Manager as an option for users of EMCB devices to manage their data</a:t>
            </a:r>
          </a:p>
          <a:p>
            <a:r>
              <a:rPr lang="en-US" dirty="0"/>
              <a:t>Access to EMCB Manager will be provided as a service by GPA</a:t>
            </a:r>
          </a:p>
          <a:p>
            <a:r>
              <a:rPr lang="en-US" dirty="0"/>
              <a:t>Demo system to be available </a:t>
            </a:r>
            <a:r>
              <a:rPr lang="en-US"/>
              <a:t>through February </a:t>
            </a:r>
            <a:r>
              <a:rPr lang="en-US" dirty="0"/>
              <a:t>2023 once development and testing has been completed</a:t>
            </a:r>
          </a:p>
          <a:p>
            <a:r>
              <a:rPr lang="en-US" dirty="0"/>
              <a:t>More information is available upon request (</a:t>
            </a:r>
            <a:r>
              <a:rPr lang="en-US" dirty="0">
                <a:hlinkClick r:id="rId2"/>
              </a:rPr>
              <a:t>clackner@gridprotectionalliance.org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056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348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Eaton API Application Hierarchy</vt:lpstr>
      <vt:lpstr>EMCB Manager – Organizations Page</vt:lpstr>
      <vt:lpstr>EMCB Manager – Locations Page</vt:lpstr>
      <vt:lpstr>EMCB Manager – Users Page</vt:lpstr>
      <vt:lpstr>EMCB Manager – Settings Page</vt:lpstr>
      <vt:lpstr>EMCB Manager – Still more to come…</vt:lpstr>
      <vt:lpstr>Grid Protection Alliance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Eaton API Application Hierarchy</dc:title>
  <dc:creator>Stephen Wills</dc:creator>
  <cp:lastModifiedBy>Stephen Wills</cp:lastModifiedBy>
  <cp:revision>7</cp:revision>
  <dcterms:created xsi:type="dcterms:W3CDTF">2022-10-10T17:09:39Z</dcterms:created>
  <dcterms:modified xsi:type="dcterms:W3CDTF">2022-10-10T20:47:55Z</dcterms:modified>
</cp:coreProperties>
</file>