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3"/>
  </p:notesMasterIdLst>
  <p:sldIdLst>
    <p:sldId id="256" r:id="rId2"/>
    <p:sldId id="915" r:id="rId3"/>
    <p:sldId id="917" r:id="rId4"/>
    <p:sldId id="918" r:id="rId5"/>
    <p:sldId id="919" r:id="rId6"/>
    <p:sldId id="920" r:id="rId7"/>
    <p:sldId id="921" r:id="rId8"/>
    <p:sldId id="922" r:id="rId9"/>
    <p:sldId id="923" r:id="rId10"/>
    <p:sldId id="924" r:id="rId11"/>
    <p:sldId id="9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48AE9-8300-44FB-BA65-DA3B69CA4D9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D160-A5DB-45F7-9866-51518C90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 forked repositories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4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openPDC - GPA Product Discussions">
            <a:extLst>
              <a:ext uri="{FF2B5EF4-FFF2-40B4-BE49-F238E27FC236}">
                <a16:creationId xmlns:a16="http://schemas.microsoft.com/office/drawing/2014/main" id="{B6B97BE9-01E7-A3F9-4D0B-0BB333491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157942" y="212521"/>
            <a:ext cx="2815358" cy="127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pic>
        <p:nvPicPr>
          <p:cNvPr id="1026" name="Picture 2" descr="...">
            <a:extLst>
              <a:ext uri="{FF2B5EF4-FFF2-40B4-BE49-F238E27FC236}">
                <a16:creationId xmlns:a16="http://schemas.microsoft.com/office/drawing/2014/main" id="{006A2D72-249B-05E6-149A-CF956409A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7664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17838-A233-6D55-8268-0FF6EA386F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611" y="2057400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Application Logo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D730C72-B1C2-6CB8-CEE8-83581223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0" y="4460875"/>
            <a:ext cx="10517189" cy="1325563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BB33DC5-3C45-65D8-3BC4-4F4FDC3C27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6610" y="3248924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Client Logo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8B557A-CC2F-A0E2-C2A9-3CA65332071D}"/>
              </a:ext>
            </a:extLst>
          </p:cNvPr>
          <p:cNvGrpSpPr/>
          <p:nvPr/>
        </p:nvGrpSpPr>
        <p:grpSpPr>
          <a:xfrm>
            <a:off x="599281" y="4405199"/>
            <a:ext cx="11137900" cy="38576"/>
            <a:chOff x="599281" y="4405199"/>
            <a:chExt cx="11137900" cy="3857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C5C363-A9D8-87B0-4139-660D675E1F8E}"/>
                </a:ext>
              </a:extLst>
            </p:cNvPr>
            <p:cNvCxnSpPr/>
            <p:nvPr/>
          </p:nvCxnSpPr>
          <p:spPr>
            <a:xfrm flipV="1">
              <a:off x="600961" y="4443775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843435-F6F3-CC95-7895-19D1C74EBCF6}"/>
                </a:ext>
              </a:extLst>
            </p:cNvPr>
            <p:cNvCxnSpPr/>
            <p:nvPr/>
          </p:nvCxnSpPr>
          <p:spPr>
            <a:xfrm flipV="1">
              <a:off x="600959" y="4423297"/>
              <a:ext cx="11136220" cy="0"/>
            </a:xfrm>
            <a:prstGeom prst="line">
              <a:avLst/>
            </a:prstGeom>
            <a:ln>
              <a:solidFill>
                <a:srgbClr val="95D7A5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2F97E1-4C5C-51F5-8265-3042F15E1123}"/>
                </a:ext>
              </a:extLst>
            </p:cNvPr>
            <p:cNvCxnSpPr/>
            <p:nvPr/>
          </p:nvCxnSpPr>
          <p:spPr>
            <a:xfrm flipV="1">
              <a:off x="599281" y="4405199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23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1086" y="102213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546628" y="932447"/>
            <a:ext cx="11032958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553453" y="6258927"/>
            <a:ext cx="11032958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" y="6292628"/>
            <a:ext cx="1066800" cy="4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8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54" y="102986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546628" y="932447"/>
            <a:ext cx="11032958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553453" y="6258927"/>
            <a:ext cx="11032958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Phasor Monitoring Product Overview – September 2021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" y="6292628"/>
            <a:ext cx="1066800" cy="4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1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0CD98-F1B0-A6F0-C7C9-1DD370705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4DC5A-1569-AA43-A3F4-CB08D2F83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3AC5C-E643-00BD-EFA8-F04279AF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openPDC - GPA Product Discussions">
            <a:extLst>
              <a:ext uri="{FF2B5EF4-FFF2-40B4-BE49-F238E27FC236}">
                <a16:creationId xmlns:a16="http://schemas.microsoft.com/office/drawing/2014/main" id="{E522F3EA-CC15-5554-584F-24064CFC7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836612" y="276641"/>
            <a:ext cx="3932237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FBD582-6ECD-31FB-4BBB-79B133523B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07944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B963F8-0760-AEA1-A37B-D2E3CE47B3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612" y="737259"/>
            <a:ext cx="3932237" cy="1320142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Slide Title/Picture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4527C5-6D28-35B7-B6D1-1D4B776D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868" y="737259"/>
            <a:ext cx="6443932" cy="54349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4946CB-FCBC-A8FC-B7B3-618394CF1C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057401"/>
            <a:ext cx="3930649" cy="4119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1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C724-6480-1D99-1AB8-7D73E866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5815-4E2F-E1E8-53AB-F11124E2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4F1A0-8CDC-D07D-7BE6-E21351BE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FF297B-2B3E-89FA-0B40-75770DA30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86F5D8-2512-5C1B-40B2-D5E591EF56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7340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6711-9216-50D6-9189-511BC231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5507-8138-0E97-E7E3-64F180A9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642D1-96CF-47F7-624C-B69644CB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E938-B47D-8508-477A-D240B4BD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102CEAC-6CD8-3761-49E5-F6C70E516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1245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121B68-0123-4B8B-3959-C643D0ED8D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4994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5CFD-88A9-6943-AEE3-E6B58EAA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3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FEE2-2AD8-9C34-6305-749AA9E6A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B8BB7-6033-B1E9-60BA-B200D5BD5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071F0-9CDC-E110-699F-0C895991C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B9F61-A2B7-EAB2-B7AE-418B98D6B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A8B37-D11C-8BCA-5674-EA997557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A38498C-FEC9-908F-D160-A88A184D7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9F68D98-CE86-B464-7674-55172A9D2D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63331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40813-0104-9E1A-B05E-403274B1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DFBC4E3-5879-054F-8E9D-689EA323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48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51AF833-B004-CA81-6300-9D64673AC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73DAF79-AA61-49F8-F3F4-22EDBE765B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157992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D11FC97-1DC2-0265-10AD-F40420348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328344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50F30-F54D-62B9-175E-EC6D60D26824}"/>
              </a:ext>
            </a:extLst>
          </p:cNvPr>
          <p:cNvSpPr txBox="1"/>
          <p:nvPr/>
        </p:nvSpPr>
        <p:spPr>
          <a:xfrm>
            <a:off x="3428505" y="925725"/>
            <a:ext cx="5334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5E5E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1BC8FD-5EC0-8B3A-7CCD-0ABB4DB13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2473445"/>
            <a:ext cx="77819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9835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0983C-82F6-C118-D722-56DB5E52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0DD1E-C194-A3DC-FDEC-698AA98D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8835"/>
            <a:ext cx="10515600" cy="4738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14225-243B-1C2A-884E-1A2B8031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1F54-D775-4895-BCB0-AD77DC94EF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A3933C6-68A1-4A1A-F39A-2F20D1FA1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© 2022 Grid Protection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3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1F92A-D119-806A-2F23-22BDABAF01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836940-CB24-52F9-EEE3-C7CEBCF7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Dominion </a:t>
            </a:r>
            <a:br>
              <a:rPr lang="en-US" dirty="0"/>
            </a:br>
            <a:r>
              <a:rPr lang="en-US" dirty="0"/>
              <a:t>Grid Protection Alliance (GPA) Overview</a:t>
            </a:r>
          </a:p>
        </p:txBody>
      </p:sp>
    </p:spTree>
    <p:extLst>
      <p:ext uri="{BB962C8B-B14F-4D97-AF65-F5344CB8AC3E}">
        <p14:creationId xmlns:p14="http://schemas.microsoft.com/office/powerpoint/2010/main" val="289439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43D2-9FE5-9315-C51E-2596C9AA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Business-Related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25B82-5A02-4AEF-F114-1C26FEC6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308"/>
            <a:ext cx="10515600" cy="4738128"/>
          </a:xfrm>
        </p:spPr>
        <p:txBody>
          <a:bodyPr/>
          <a:lstStyle/>
          <a:p>
            <a:r>
              <a:rPr lang="en-US" dirty="0"/>
              <a:t>Improving support procedures</a:t>
            </a:r>
          </a:p>
          <a:p>
            <a:pPr lvl="1"/>
            <a:r>
              <a:rPr lang="en-US" dirty="0"/>
              <a:t>24x7 availability</a:t>
            </a:r>
          </a:p>
          <a:p>
            <a:pPr lvl="1"/>
            <a:r>
              <a:rPr lang="en-US" dirty="0"/>
              <a:t>In line with standards for 24x7 software support</a:t>
            </a:r>
          </a:p>
          <a:p>
            <a:r>
              <a:rPr lang="en-US" dirty="0"/>
              <a:t>Business policies and procedures</a:t>
            </a:r>
          </a:p>
          <a:p>
            <a:pPr lvl="1"/>
            <a:r>
              <a:rPr lang="en-US" dirty="0"/>
              <a:t>GPA to be in line with Dominion Vendor requirements</a:t>
            </a:r>
          </a:p>
          <a:p>
            <a:r>
              <a:rPr lang="en-US" dirty="0"/>
              <a:t>Addition of more traditional pricing model</a:t>
            </a:r>
          </a:p>
          <a:p>
            <a:pPr lvl="1"/>
            <a:r>
              <a:rPr lang="en-US" dirty="0"/>
              <a:t>Enterprise Edition will require a license</a:t>
            </a:r>
          </a:p>
          <a:p>
            <a:pPr lvl="1"/>
            <a:r>
              <a:rPr lang="en-US" dirty="0"/>
              <a:t>Increased one-time cost, lower annual cost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F3DC6-0408-954F-9422-2EDC1C06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0B4A4-CC04-9441-DC1C-7856CDBBE9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2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1920-B9A7-84F6-F6B1-205C4AFE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Synchrophasor User’s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405A-DAF7-2964-619A-63CA3336B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options to maximize attendance</a:t>
            </a:r>
          </a:p>
          <a:p>
            <a:pPr lvl="1"/>
            <a:r>
              <a:rPr lang="en-US" dirty="0"/>
              <a:t>NASPI meetings</a:t>
            </a:r>
          </a:p>
          <a:p>
            <a:pPr lvl="1"/>
            <a:r>
              <a:rPr lang="en-US" dirty="0"/>
              <a:t>IEEE meetings</a:t>
            </a:r>
          </a:p>
          <a:p>
            <a:pPr lvl="1"/>
            <a:r>
              <a:rPr lang="en-US" dirty="0"/>
              <a:t>Utility hosted</a:t>
            </a:r>
          </a:p>
          <a:p>
            <a:r>
              <a:rPr lang="en-US" dirty="0"/>
              <a:t>Keynote speaker</a:t>
            </a:r>
          </a:p>
          <a:p>
            <a:r>
              <a:rPr lang="en-US" dirty="0"/>
              <a:t>Participation from other vendors</a:t>
            </a:r>
          </a:p>
          <a:p>
            <a:pPr lvl="1"/>
            <a:r>
              <a:rPr lang="en-US" dirty="0" err="1"/>
              <a:t>PingThings</a:t>
            </a:r>
            <a:endParaRPr lang="en-US" dirty="0"/>
          </a:p>
          <a:p>
            <a:pPr lvl="1"/>
            <a:r>
              <a:rPr lang="en-US" dirty="0"/>
              <a:t>PMU Vendors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F1718-170A-BD7F-897C-C339806F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35DD7-81CB-815A-1975-A63E1848DEA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6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F2EA83-665F-4EB6-8794-EF659139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Upcoming 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53567-B28C-4658-8EB9-FD13CA25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835"/>
            <a:ext cx="10996246" cy="47381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Partnership with </a:t>
            </a:r>
            <a:r>
              <a:rPr lang="en-US" dirty="0" err="1"/>
              <a:t>PingThings</a:t>
            </a:r>
            <a:endParaRPr lang="en-US" dirty="0"/>
          </a:p>
          <a:p>
            <a:pPr lvl="1"/>
            <a:r>
              <a:rPr lang="en-US" dirty="0"/>
              <a:t>Joined support</a:t>
            </a:r>
          </a:p>
          <a:p>
            <a:pPr lvl="1"/>
            <a:r>
              <a:rPr lang="en-US" dirty="0"/>
              <a:t>Improved integration</a:t>
            </a:r>
          </a:p>
          <a:p>
            <a:r>
              <a:rPr lang="en-US" dirty="0"/>
              <a:t>Corporate and Cyber Audits</a:t>
            </a:r>
          </a:p>
          <a:p>
            <a:pPr lvl="1"/>
            <a:r>
              <a:rPr lang="en-US" dirty="0"/>
              <a:t>Working with Dominion to improve GPA corporate policies, etc.</a:t>
            </a:r>
          </a:p>
          <a:p>
            <a:pPr lvl="1"/>
            <a:r>
              <a:rPr lang="en-US" dirty="0"/>
              <a:t>Working with Dominion to pass Cyber Security audit</a:t>
            </a:r>
          </a:p>
          <a:p>
            <a:r>
              <a:rPr lang="en-US" dirty="0"/>
              <a:t>GPA Personnel Growth</a:t>
            </a:r>
          </a:p>
          <a:p>
            <a:pPr lvl="1"/>
            <a:r>
              <a:rPr lang="en-US" dirty="0"/>
              <a:t>Additional support staff (+2 since 2022)</a:t>
            </a:r>
          </a:p>
          <a:p>
            <a:pPr lvl="1"/>
            <a:r>
              <a:rPr lang="en-US" dirty="0"/>
              <a:t>Additional developers (+2 since 2022)</a:t>
            </a:r>
          </a:p>
          <a:p>
            <a:pPr lvl="1"/>
            <a:r>
              <a:rPr lang="en-US" dirty="0"/>
              <a:t>Continue hiring</a:t>
            </a:r>
          </a:p>
          <a:p>
            <a:r>
              <a:rPr lang="en-US" dirty="0" err="1">
                <a:highlight>
                  <a:srgbClr val="FF0000"/>
                </a:highlight>
              </a:rPr>
              <a:t>Additio</a:t>
            </a:r>
            <a:r>
              <a:rPr lang="en-US" dirty="0">
                <a:highlight>
                  <a:srgbClr val="FF0000"/>
                </a:highlight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F487C-4641-4A7A-BAD4-F66C1CA31D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402766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Upcoming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to PQ/disturbance products</a:t>
            </a:r>
          </a:p>
          <a:p>
            <a:pPr lvl="1"/>
            <a:r>
              <a:rPr lang="en-US" dirty="0"/>
              <a:t>Release of newest line of PQ products</a:t>
            </a:r>
          </a:p>
          <a:p>
            <a:pPr lvl="2"/>
            <a:r>
              <a:rPr lang="en-US" dirty="0"/>
              <a:t>Improved performance (TVA tested at scale)</a:t>
            </a:r>
          </a:p>
          <a:p>
            <a:pPr lvl="2"/>
            <a:r>
              <a:rPr lang="en-US" dirty="0"/>
              <a:t>Improved user experience</a:t>
            </a:r>
          </a:p>
          <a:p>
            <a:pPr lvl="1"/>
            <a:r>
              <a:rPr lang="en-US" dirty="0"/>
              <a:t>Open-source with some closed-source additions</a:t>
            </a:r>
          </a:p>
          <a:p>
            <a:r>
              <a:rPr lang="en-US" dirty="0"/>
              <a:t>Changes to synchrophasor products</a:t>
            </a:r>
          </a:p>
          <a:p>
            <a:pPr lvl="1"/>
            <a:r>
              <a:rPr lang="en-US" dirty="0"/>
              <a:t>Simplification of product line</a:t>
            </a:r>
          </a:p>
          <a:p>
            <a:pPr lvl="1"/>
            <a:r>
              <a:rPr lang="en-US" dirty="0"/>
              <a:t>Enterprise Edition</a:t>
            </a:r>
          </a:p>
          <a:p>
            <a:pPr lvl="2"/>
            <a:r>
              <a:rPr lang="en-US" dirty="0"/>
              <a:t>Open-source core based</a:t>
            </a:r>
          </a:p>
          <a:p>
            <a:pPr lvl="1"/>
            <a:r>
              <a:rPr lang="en-US" dirty="0"/>
              <a:t>Annual User’s Group meetings starting 2024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8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openPDC Enterprise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D1C4C-F496-8C32-291D-471369D79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29" y="2867291"/>
            <a:ext cx="3525941" cy="124050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EF5F1AF-28E0-694B-42E0-CD2E0DB126AF}"/>
              </a:ext>
            </a:extLst>
          </p:cNvPr>
          <p:cNvSpPr/>
          <p:nvPr/>
        </p:nvSpPr>
        <p:spPr>
          <a:xfrm>
            <a:off x="4038600" y="1519380"/>
            <a:ext cx="4114800" cy="4114800"/>
          </a:xfrm>
          <a:prstGeom prst="ellipse">
            <a:avLst/>
          </a:prstGeom>
          <a:noFill/>
          <a:ln w="269875" cmpd="sng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9C78D6-B6E5-163E-3D47-CDC23D27B409}"/>
              </a:ext>
            </a:extLst>
          </p:cNvPr>
          <p:cNvSpPr/>
          <p:nvPr/>
        </p:nvSpPr>
        <p:spPr>
          <a:xfrm>
            <a:off x="4004612" y="1964380"/>
            <a:ext cx="812152" cy="81215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5D4143-CE56-EF99-BE65-CB4378535FAF}"/>
              </a:ext>
            </a:extLst>
          </p:cNvPr>
          <p:cNvSpPr txBox="1"/>
          <p:nvPr/>
        </p:nvSpPr>
        <p:spPr>
          <a:xfrm>
            <a:off x="3962400" y="2175987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Security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2D5F23-D6A2-83AE-E926-1CFB84191B3E}"/>
              </a:ext>
            </a:extLst>
          </p:cNvPr>
          <p:cNvSpPr/>
          <p:nvPr/>
        </p:nvSpPr>
        <p:spPr>
          <a:xfrm>
            <a:off x="3835724" y="3999324"/>
            <a:ext cx="812152" cy="81215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CB4D81-5B4A-AAB4-8A5C-9543D02D5B3F}"/>
              </a:ext>
            </a:extLst>
          </p:cNvPr>
          <p:cNvSpPr txBox="1"/>
          <p:nvPr/>
        </p:nvSpPr>
        <p:spPr>
          <a:xfrm>
            <a:off x="3743036" y="4266900"/>
            <a:ext cx="1454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Performance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D16DC5-9DBE-DA9F-E8A4-77064223C2FB}"/>
              </a:ext>
            </a:extLst>
          </p:cNvPr>
          <p:cNvSpPr/>
          <p:nvPr/>
        </p:nvSpPr>
        <p:spPr>
          <a:xfrm>
            <a:off x="7664891" y="2618096"/>
            <a:ext cx="812152" cy="8121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190285-C2CB-B1F7-1353-58F8E171615E}"/>
              </a:ext>
            </a:extLst>
          </p:cNvPr>
          <p:cNvSpPr/>
          <p:nvPr/>
        </p:nvSpPr>
        <p:spPr>
          <a:xfrm>
            <a:off x="6884130" y="4777037"/>
            <a:ext cx="812152" cy="81215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8585A-4995-4258-4622-2DEB43A66B12}"/>
              </a:ext>
            </a:extLst>
          </p:cNvPr>
          <p:cNvSpPr txBox="1"/>
          <p:nvPr/>
        </p:nvSpPr>
        <p:spPr>
          <a:xfrm>
            <a:off x="6884130" y="4952280"/>
            <a:ext cx="81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Alarming</a:t>
            </a:r>
          </a:p>
          <a:p>
            <a:r>
              <a:rPr lang="en-US" sz="1200" dirty="0"/>
              <a:t>Reporting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6C4717-13F4-8D58-E8DD-FF008EF7F5A5}"/>
              </a:ext>
            </a:extLst>
          </p:cNvPr>
          <p:cNvSpPr txBox="1"/>
          <p:nvPr/>
        </p:nvSpPr>
        <p:spPr>
          <a:xfrm>
            <a:off x="7672052" y="2870283"/>
            <a:ext cx="812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Analysis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4285C0-7C14-174B-A3E6-75E337D5D634}"/>
              </a:ext>
            </a:extLst>
          </p:cNvPr>
          <p:cNvSpPr/>
          <p:nvPr/>
        </p:nvSpPr>
        <p:spPr>
          <a:xfrm>
            <a:off x="6478054" y="1363835"/>
            <a:ext cx="812152" cy="81215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0BBF8F-D2AD-9A0E-16F3-4A7B00A7755E}"/>
              </a:ext>
            </a:extLst>
          </p:cNvPr>
          <p:cNvSpPr txBox="1"/>
          <p:nvPr/>
        </p:nvSpPr>
        <p:spPr>
          <a:xfrm>
            <a:off x="6478054" y="1499034"/>
            <a:ext cx="81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User Interfaces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AC0A2C-0360-FADD-AA62-5B5F98B312F0}"/>
              </a:ext>
            </a:extLst>
          </p:cNvPr>
          <p:cNvSpPr/>
          <p:nvPr/>
        </p:nvSpPr>
        <p:spPr>
          <a:xfrm>
            <a:off x="727892" y="1630384"/>
            <a:ext cx="3020290" cy="148014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Point by point Authentication</a:t>
            </a:r>
          </a:p>
          <a:p>
            <a:pPr algn="ctr"/>
            <a:r>
              <a:rPr lang="en-US" dirty="0"/>
              <a:t>Compliance with EDs and FERC CIP Rules</a:t>
            </a:r>
          </a:p>
          <a:p>
            <a:pPr algn="ctr"/>
            <a:r>
              <a:rPr lang="en-US" dirty="0"/>
              <a:t>Capability to support Audits</a:t>
            </a:r>
          </a:p>
          <a:p>
            <a:pPr algn="ctr"/>
            <a:r>
              <a:rPr lang="en-US" dirty="0"/>
              <a:t>Data Encryption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4A99EC-07B2-DD73-8791-0387267A33FC}"/>
              </a:ext>
            </a:extLst>
          </p:cNvPr>
          <p:cNvSpPr/>
          <p:nvPr/>
        </p:nvSpPr>
        <p:spPr>
          <a:xfrm>
            <a:off x="577537" y="3667000"/>
            <a:ext cx="3020290" cy="174694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Core Technology Updates</a:t>
            </a:r>
          </a:p>
          <a:p>
            <a:pPr algn="ctr"/>
            <a:r>
              <a:rPr lang="en-US" dirty="0"/>
              <a:t>Full integration with modern Protocols (STTP)</a:t>
            </a:r>
            <a:br>
              <a:rPr lang="en-US" dirty="0"/>
            </a:br>
            <a:r>
              <a:rPr lang="en-US" dirty="0"/>
              <a:t>Tested for Substation Deployment with Hardware Vendors</a:t>
            </a:r>
          </a:p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CC94A6-86F4-01B0-01AD-640077C1D34A}"/>
              </a:ext>
            </a:extLst>
          </p:cNvPr>
          <p:cNvSpPr/>
          <p:nvPr/>
        </p:nvSpPr>
        <p:spPr>
          <a:xfrm>
            <a:off x="8206698" y="4596634"/>
            <a:ext cx="3020290" cy="174694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Integration of Alarm Visualizations</a:t>
            </a:r>
          </a:p>
          <a:p>
            <a:pPr algn="ctr"/>
            <a:r>
              <a:rPr lang="en-US" dirty="0"/>
              <a:t>Integration with Operator Fabric ® (RTE)</a:t>
            </a:r>
          </a:p>
          <a:p>
            <a:pPr algn="ctr"/>
            <a:r>
              <a:rPr lang="en-US" dirty="0"/>
              <a:t>Extensive Report Generation Tools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5F9F11-AF1A-00D6-DDD7-9D95699717E3}"/>
              </a:ext>
            </a:extLst>
          </p:cNvPr>
          <p:cNvSpPr/>
          <p:nvPr/>
        </p:nvSpPr>
        <p:spPr>
          <a:xfrm>
            <a:off x="8707311" y="2200970"/>
            <a:ext cx="3020290" cy="2238283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Integration with MANTRA®  (WSU)</a:t>
            </a:r>
          </a:p>
          <a:p>
            <a:pPr algn="ctr"/>
            <a:r>
              <a:rPr lang="en-US" dirty="0"/>
              <a:t>Improved Integration with Predictive Grid® (</a:t>
            </a:r>
            <a:r>
              <a:rPr lang="en-US" dirty="0" err="1"/>
              <a:t>PingThings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Extended built-in analytics</a:t>
            </a:r>
          </a:p>
          <a:p>
            <a:pPr algn="ctr"/>
            <a:r>
              <a:rPr lang="en-US" dirty="0"/>
              <a:t>Backwards compatible for open-source adapters</a:t>
            </a:r>
          </a:p>
          <a:p>
            <a:pPr algn="ctr"/>
            <a:r>
              <a:rPr lang="en-US" dirty="0"/>
              <a:t>Event Management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DC94B5-F85C-BAA0-CB7E-C0E47D0199A1}"/>
              </a:ext>
            </a:extLst>
          </p:cNvPr>
          <p:cNvSpPr/>
          <p:nvPr/>
        </p:nvSpPr>
        <p:spPr>
          <a:xfrm>
            <a:off x="7984573" y="712728"/>
            <a:ext cx="3050045" cy="139512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Improved User Experience</a:t>
            </a:r>
          </a:p>
          <a:p>
            <a:pPr algn="ctr"/>
            <a:r>
              <a:rPr lang="en-US" dirty="0"/>
              <a:t>Simplify Common Workflows</a:t>
            </a:r>
          </a:p>
          <a:p>
            <a:pPr algn="ctr"/>
            <a:r>
              <a:rPr lang="en-US" dirty="0"/>
              <a:t>Operator User Interfaces</a:t>
            </a:r>
          </a:p>
        </p:txBody>
      </p:sp>
    </p:spTree>
    <p:extLst>
      <p:ext uri="{BB962C8B-B14F-4D97-AF65-F5344CB8AC3E}">
        <p14:creationId xmlns:p14="http://schemas.microsoft.com/office/powerpoint/2010/main" val="25611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C0CB-F3F4-2061-B985-5C522754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A8F5-EB86-57D5-6C8B-32DAC933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Dominion Cyber Security to meet requirements for control room</a:t>
            </a:r>
          </a:p>
          <a:p>
            <a:r>
              <a:rPr lang="en-US" dirty="0"/>
              <a:t>Working with Dominion to get GPA infrastructure up to requirements</a:t>
            </a:r>
          </a:p>
          <a:p>
            <a:r>
              <a:rPr lang="en-US" dirty="0"/>
              <a:t>Several certifications in progress</a:t>
            </a:r>
          </a:p>
          <a:p>
            <a:pPr lvl="1"/>
            <a:r>
              <a:rPr lang="en-US" dirty="0"/>
              <a:t>GPA practices and procedures</a:t>
            </a:r>
          </a:p>
          <a:p>
            <a:pPr lvl="1"/>
            <a:r>
              <a:rPr lang="en-US" dirty="0"/>
              <a:t>Synchrophasor applications</a:t>
            </a:r>
          </a:p>
          <a:p>
            <a:pPr lvl="1"/>
            <a:r>
              <a:rPr lang="en-US" dirty="0"/>
              <a:t>PQ/Disturbance applications</a:t>
            </a:r>
          </a:p>
          <a:p>
            <a:r>
              <a:rPr lang="en-US" dirty="0"/>
              <a:t>Compliance with upcoming FERC, NERC and DOE requirements (including ED)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1CF4F-CF1C-4C0B-549C-8DF4FFDF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0037C-64CB-03D3-6159-A0C245A519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5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DEE9-B3D3-6BF3-6882-6116A309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AB8D1-8FD0-339B-88AB-10B1895A1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Upcoming work with Dominion for substation deployments</a:t>
            </a:r>
          </a:p>
          <a:p>
            <a:r>
              <a:rPr lang="en-US" dirty="0"/>
              <a:t>Working with hardware vendors (SEL, APP) to test on substation devices</a:t>
            </a:r>
          </a:p>
          <a:p>
            <a:r>
              <a:rPr lang="en-US" dirty="0"/>
              <a:t>Working with Kevin’s team on improving performance on Dominion systems</a:t>
            </a:r>
          </a:p>
          <a:p>
            <a:r>
              <a:rPr lang="en-US" dirty="0"/>
              <a:t>Extensive testing with Predictive Grid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E80C-09ED-E349-F805-79D00BF0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B9563-6BF1-E170-1099-8D48AC6657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9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9EBC-1567-CB4D-667D-99FC57C6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and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2C417-920D-BFA9-29D2-FA0856A7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Worked with Dominion on extending data availability reports</a:t>
            </a:r>
          </a:p>
          <a:p>
            <a:r>
              <a:rPr lang="en-US" dirty="0"/>
              <a:t>Added reporting on other metrics</a:t>
            </a:r>
          </a:p>
          <a:p>
            <a:r>
              <a:rPr lang="en-US" dirty="0"/>
              <a:t>Alarm and event visualization for operators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14F5F-A8DD-159D-3EBA-DDD6C10E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3494A-462E-9451-173A-3665D23B36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597FDA-66E2-B1D3-1CAF-14D762095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3195781"/>
            <a:ext cx="6379152" cy="2570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721DB1-F231-0A70-09E0-C922E44DD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2041237"/>
            <a:ext cx="3077565" cy="398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DE48-F392-6FF7-EA74-261F952D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286A5-4F77-F809-6C4E-26B2F1F20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Inclusion of MANTRA</a:t>
            </a:r>
          </a:p>
          <a:p>
            <a:pPr lvl="1"/>
            <a:r>
              <a:rPr lang="en-US" u="sng" dirty="0"/>
              <a:t>M</a:t>
            </a:r>
            <a:r>
              <a:rPr lang="en-US" dirty="0"/>
              <a:t>odal </a:t>
            </a:r>
            <a:r>
              <a:rPr lang="en-US" u="sng" dirty="0" err="1"/>
              <a:t>AN</a:t>
            </a:r>
            <a:r>
              <a:rPr lang="en-US" dirty="0" err="1"/>
              <a:t>alysis</a:t>
            </a:r>
            <a:r>
              <a:rPr lang="en-US" dirty="0"/>
              <a:t> </a:t>
            </a:r>
            <a:r>
              <a:rPr lang="en-US"/>
              <a:t>and Oscillation </a:t>
            </a:r>
            <a:r>
              <a:rPr lang="en-US" u="sng"/>
              <a:t>TRA</a:t>
            </a:r>
            <a:r>
              <a:rPr lang="en-US"/>
              <a:t>cking</a:t>
            </a:r>
            <a:endParaRPr lang="en-US" dirty="0"/>
          </a:p>
          <a:p>
            <a:pPr lvl="1"/>
            <a:r>
              <a:rPr lang="en-US" dirty="0"/>
              <a:t>Based on WSU’s tools</a:t>
            </a:r>
          </a:p>
          <a:p>
            <a:r>
              <a:rPr lang="en-US" dirty="0"/>
              <a:t>Build-in analysis</a:t>
            </a:r>
          </a:p>
          <a:p>
            <a:pPr lvl="1"/>
            <a:r>
              <a:rPr lang="en-US" dirty="0"/>
              <a:t>Islanding detection, etc.</a:t>
            </a:r>
          </a:p>
          <a:p>
            <a:pPr lvl="1"/>
            <a:r>
              <a:rPr lang="en-US" dirty="0"/>
              <a:t>Based on improvements to various open-source adapters</a:t>
            </a:r>
          </a:p>
          <a:p>
            <a:r>
              <a:rPr lang="en-US" dirty="0"/>
              <a:t>Backwards compatibility to open-source version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6DADD-A3FE-7AE4-443C-857C2CBB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75AF5-E461-AB0D-459B-35C9100EE0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F5ED0-727A-3BFC-567F-F38217D7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490" y="1438835"/>
            <a:ext cx="3353872" cy="2122199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86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DD1E-0E1F-4F26-2876-88BBA5DC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User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8C1B6-22C3-93CB-28E5-12E458BBF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Redesign of common workflows</a:t>
            </a:r>
          </a:p>
          <a:p>
            <a:r>
              <a:rPr lang="en-US" dirty="0"/>
              <a:t>Update to newer technology – support for modern IT services</a:t>
            </a:r>
          </a:p>
          <a:p>
            <a:r>
              <a:rPr lang="en-US" dirty="0"/>
              <a:t>Updated documentation and training resources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1559B-FCE4-918F-10A2-005CEECF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47280-2B84-2B1E-CC87-EA52FEC62D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2023 Grid Protection Alliance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E76AE0-6004-01CA-5076-10C0B9D89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0" y="3317307"/>
            <a:ext cx="4006899" cy="255389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BAE5980-B781-7717-EA8A-5E540596FF3D}"/>
              </a:ext>
            </a:extLst>
          </p:cNvPr>
          <p:cNvGrpSpPr/>
          <p:nvPr/>
        </p:nvGrpSpPr>
        <p:grpSpPr>
          <a:xfrm>
            <a:off x="7766574" y="3145280"/>
            <a:ext cx="4279986" cy="2945783"/>
            <a:chOff x="5625631" y="1298866"/>
            <a:chExt cx="5725821" cy="3447817"/>
          </a:xfrm>
          <a:effectLst/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5436A4-C94D-5125-90A9-B75C661D6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631" y="1298866"/>
              <a:ext cx="5725821" cy="3116305"/>
            </a:xfrm>
            <a:prstGeom prst="rect">
              <a:avLst/>
            </a:prstGeom>
            <a:ln w="25400">
              <a:solidFill>
                <a:schemeClr val="accent1"/>
              </a:solidFill>
            </a:ln>
            <a:effectLst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00AD0D-E6BE-ABD1-8BC8-1CB0C8665D88}"/>
                </a:ext>
              </a:extLst>
            </p:cNvPr>
            <p:cNvSpPr txBox="1"/>
            <p:nvPr/>
          </p:nvSpPr>
          <p:spPr>
            <a:xfrm>
              <a:off x="6229801" y="4350431"/>
              <a:ext cx="4513353" cy="39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A display to monitor angle differences.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FF8BBF-646A-BF3E-B5DE-506E3AC3886E}"/>
              </a:ext>
            </a:extLst>
          </p:cNvPr>
          <p:cNvGrpSpPr/>
          <p:nvPr/>
        </p:nvGrpSpPr>
        <p:grpSpPr>
          <a:xfrm>
            <a:off x="4043722" y="3366467"/>
            <a:ext cx="3595031" cy="2513935"/>
            <a:chOff x="5713080" y="1118471"/>
            <a:chExt cx="5339221" cy="370353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6472C6-4F0E-82D3-785B-6F4512E91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080" y="1118471"/>
              <a:ext cx="5339221" cy="3262264"/>
            </a:xfrm>
            <a:prstGeom prst="rect">
              <a:avLst/>
            </a:prstGeom>
            <a:ln w="25400">
              <a:solidFill>
                <a:schemeClr val="accent1"/>
              </a:solidFill>
            </a:ln>
            <a:effectLst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C30CB6-D7BA-B827-E98B-F9151AB3EE4C}"/>
                </a:ext>
              </a:extLst>
            </p:cNvPr>
            <p:cNvSpPr txBox="1"/>
            <p:nvPr/>
          </p:nvSpPr>
          <p:spPr>
            <a:xfrm>
              <a:off x="5776776" y="4323245"/>
              <a:ext cx="5205222" cy="498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A display to highlight frequency change.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7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PATheme">
  <a:themeElements>
    <a:clrScheme name="Custom 1">
      <a:dk1>
        <a:srgbClr val="212529"/>
      </a:dk1>
      <a:lt1>
        <a:srgbClr val="F8F9FA"/>
      </a:lt1>
      <a:dk2>
        <a:srgbClr val="212529"/>
      </a:dk2>
      <a:lt2>
        <a:srgbClr val="F8F9F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ATheme" id="{8EFCD849-6434-4C0B-97E4-3867B3CE0FCC}" vid="{C27ECF0E-969A-4891-8F6F-A5F89B4E0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GPATheme</Template>
  <TotalTime>14856</TotalTime>
  <Words>526</Words>
  <Application>Microsoft Office PowerPoint</Application>
  <PresentationFormat>Widescreen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GPATheme</vt:lpstr>
      <vt:lpstr>Dominion  Grid Protection Alliance (GPA) Overview</vt:lpstr>
      <vt:lpstr>GPA Upcoming I</vt:lpstr>
      <vt:lpstr>GPA Upcoming II</vt:lpstr>
      <vt:lpstr>openPDC Enterprise Edition</vt:lpstr>
      <vt:lpstr>Security</vt:lpstr>
      <vt:lpstr>Performance</vt:lpstr>
      <vt:lpstr>Alarm and Reporting</vt:lpstr>
      <vt:lpstr>Analysis</vt:lpstr>
      <vt:lpstr>Improved User Experience</vt:lpstr>
      <vt:lpstr>Business-Related Changes</vt:lpstr>
      <vt:lpstr>Annual Synchrophasor User’s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2022 PQ Dashboard User’s Forum</dc:title>
  <dc:creator>Erika Wills</dc:creator>
  <cp:lastModifiedBy>Erika Wills</cp:lastModifiedBy>
  <cp:revision>132</cp:revision>
  <dcterms:created xsi:type="dcterms:W3CDTF">2022-09-15T19:16:33Z</dcterms:created>
  <dcterms:modified xsi:type="dcterms:W3CDTF">2023-10-03T20:19:05Z</dcterms:modified>
</cp:coreProperties>
</file>