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9"/>
  </p:notesMasterIdLst>
  <p:sldIdLst>
    <p:sldId id="256" r:id="rId2"/>
    <p:sldId id="905" r:id="rId3"/>
    <p:sldId id="915" r:id="rId4"/>
    <p:sldId id="1043" r:id="rId5"/>
    <p:sldId id="274" r:id="rId6"/>
    <p:sldId id="299" r:id="rId7"/>
    <p:sldId id="1044" r:id="rId8"/>
    <p:sldId id="331" r:id="rId9"/>
    <p:sldId id="1045" r:id="rId10"/>
    <p:sldId id="883" r:id="rId11"/>
    <p:sldId id="944" r:id="rId12"/>
    <p:sldId id="386" r:id="rId13"/>
    <p:sldId id="388" r:id="rId14"/>
    <p:sldId id="391" r:id="rId15"/>
    <p:sldId id="306" r:id="rId16"/>
    <p:sldId id="313" r:id="rId17"/>
    <p:sldId id="103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7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ka Wills" userId="a32d244d-3bb4-4e77-8afa-17c481dd091e" providerId="ADAL" clId="{79A56C42-6E23-408B-9FC1-CD6E90D10C73}"/>
    <pc:docChg chg="delSld">
      <pc:chgData name="Erika Wills" userId="a32d244d-3bb4-4e77-8afa-17c481dd091e" providerId="ADAL" clId="{79A56C42-6E23-408B-9FC1-CD6E90D10C73}" dt="2024-05-31T17:33:03.080" v="0" actId="47"/>
      <pc:docMkLst>
        <pc:docMk/>
      </pc:docMkLst>
      <pc:sldChg chg="del">
        <pc:chgData name="Erika Wills" userId="a32d244d-3bb4-4e77-8afa-17c481dd091e" providerId="ADAL" clId="{79A56C42-6E23-408B-9FC1-CD6E90D10C73}" dt="2024-05-31T17:33:03.080" v="0" actId="47"/>
        <pc:sldMkLst>
          <pc:docMk/>
          <pc:sldMk cId="3429000313" sldId="29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48AE9-8300-44FB-BA65-DA3B69CA4D97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CD160-A5DB-45F7-9866-51518C908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10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0892" y="4554935"/>
            <a:ext cx="5367130" cy="3684366"/>
          </a:xfrm>
        </p:spPr>
        <p:txBody>
          <a:bodyPr/>
          <a:lstStyle/>
          <a:p>
            <a:pPr marL="171450" indent="-171450">
              <a:lnSpc>
                <a:spcPts val="16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F4231-5A4F-4B6F-A50B-8E816D1CAB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0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17 forked repositories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F4231-5A4F-4B6F-A50B-8E816D1CAB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47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F4231-5A4F-4B6F-A50B-8E816D1CAB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06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F4231-5A4F-4B6F-A50B-8E816D1CAB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62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F4231-5A4F-4B6F-A50B-8E816D1CAB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41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ts val="16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F4231-5A4F-4B6F-A50B-8E816D1CABF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339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27408" y="4503113"/>
            <a:ext cx="5367130" cy="3684366"/>
          </a:xfrm>
        </p:spPr>
        <p:txBody>
          <a:bodyPr/>
          <a:lstStyle/>
          <a:p>
            <a:pPr marL="171450" indent="-171450">
              <a:lnSpc>
                <a:spcPts val="16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ＭＳ Ｐゴシック" charset="-128"/>
              </a:rPr>
              <a:t>Notes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F4231-5A4F-4B6F-A50B-8E816D1CABF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623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529"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FC039-1694-4724-8DEC-93BEDE7E85A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007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529"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FC039-1694-4724-8DEC-93BEDE7E85A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997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le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2B6C33-5E23-3B00-8E49-32A7785A1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4" descr="openPDC - GPA Product Discussions">
            <a:extLst>
              <a:ext uri="{FF2B5EF4-FFF2-40B4-BE49-F238E27FC236}">
                <a16:creationId xmlns:a16="http://schemas.microsoft.com/office/drawing/2014/main" id="{B6B97BE9-01E7-A3F9-4D0B-0BB3334910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39"/>
          <a:stretch/>
        </p:blipFill>
        <p:spPr bwMode="auto">
          <a:xfrm>
            <a:off x="599281" y="284728"/>
            <a:ext cx="3474944" cy="157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9DA300F-FC82-BC41-217C-A54B1A43C8D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© 2023 Grid Protection Alliance</a:t>
            </a:r>
          </a:p>
        </p:txBody>
      </p:sp>
      <p:pic>
        <p:nvPicPr>
          <p:cNvPr id="1026" name="Picture 2" descr="...">
            <a:extLst>
              <a:ext uri="{FF2B5EF4-FFF2-40B4-BE49-F238E27FC236}">
                <a16:creationId xmlns:a16="http://schemas.microsoft.com/office/drawing/2014/main" id="{006A2D72-249B-05E6-149A-CF956409A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276641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8517838-A233-6D55-8268-0FF6EA386F0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6611" y="2057400"/>
            <a:ext cx="3932237" cy="11343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Application Logo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D730C72-B1C2-6CB8-CEE8-83581223F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0" y="4460875"/>
            <a:ext cx="10517189" cy="1325563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ABB33DC5-3C45-65D8-3BC4-4F4FDC3C275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6610" y="3248924"/>
            <a:ext cx="3932237" cy="11343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Client Logo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18B557A-CC2F-A0E2-C2A9-3CA65332071D}"/>
              </a:ext>
            </a:extLst>
          </p:cNvPr>
          <p:cNvGrpSpPr/>
          <p:nvPr/>
        </p:nvGrpSpPr>
        <p:grpSpPr>
          <a:xfrm>
            <a:off x="599281" y="4405199"/>
            <a:ext cx="11137900" cy="38576"/>
            <a:chOff x="599281" y="4405199"/>
            <a:chExt cx="11137900" cy="38576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7C5C363-A9D8-87B0-4139-660D675E1F8E}"/>
                </a:ext>
              </a:extLst>
            </p:cNvPr>
            <p:cNvCxnSpPr/>
            <p:nvPr/>
          </p:nvCxnSpPr>
          <p:spPr>
            <a:xfrm flipV="1">
              <a:off x="600961" y="4443775"/>
              <a:ext cx="11136220" cy="0"/>
            </a:xfrm>
            <a:prstGeom prst="line">
              <a:avLst/>
            </a:prstGeom>
            <a:ln>
              <a:solidFill>
                <a:srgbClr val="767474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2843435-F6F3-CC95-7895-19D1C74EBCF6}"/>
                </a:ext>
              </a:extLst>
            </p:cNvPr>
            <p:cNvCxnSpPr/>
            <p:nvPr/>
          </p:nvCxnSpPr>
          <p:spPr>
            <a:xfrm flipV="1">
              <a:off x="600959" y="4423297"/>
              <a:ext cx="11136220" cy="0"/>
            </a:xfrm>
            <a:prstGeom prst="line">
              <a:avLst/>
            </a:prstGeom>
            <a:ln>
              <a:solidFill>
                <a:srgbClr val="95D7A5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52F97E1-4C5C-51F5-8265-3042F15E1123}"/>
                </a:ext>
              </a:extLst>
            </p:cNvPr>
            <p:cNvCxnSpPr/>
            <p:nvPr/>
          </p:nvCxnSpPr>
          <p:spPr>
            <a:xfrm flipV="1">
              <a:off x="599281" y="4405199"/>
              <a:ext cx="11136220" cy="0"/>
            </a:xfrm>
            <a:prstGeom prst="line">
              <a:avLst/>
            </a:prstGeom>
            <a:ln>
              <a:solidFill>
                <a:srgbClr val="767474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9236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1086" y="1022139"/>
            <a:ext cx="4538500" cy="5147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059886" y="6486980"/>
            <a:ext cx="685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0913" algn="r"/>
              </a:tabLst>
              <a:defRPr/>
            </a:pP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fld id="{D86EF3BE-F1C3-4B71-BB2D-0253AFF29FF2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0913" algn="r"/>
                </a:tabLst>
                <a:defRPr/>
              </a:pPr>
              <a:t>‹#›</a:t>
            </a:fld>
            <a:endParaRPr lang="en-US" sz="1800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2" name="Straight Connector 11"/>
          <p:cNvCxnSpPr>
            <a:cxnSpLocks/>
          </p:cNvCxnSpPr>
          <p:nvPr userDrawn="1"/>
        </p:nvCxnSpPr>
        <p:spPr>
          <a:xfrm>
            <a:off x="546628" y="932447"/>
            <a:ext cx="11032958" cy="0"/>
          </a:xfrm>
          <a:prstGeom prst="line">
            <a:avLst/>
          </a:prstGeom>
          <a:ln w="19050">
            <a:solidFill>
              <a:srgbClr val="008000"/>
            </a:solidFill>
          </a:ln>
          <a:effectLst>
            <a:outerShdw blurRad="38100" dist="12700" dir="5400000" algn="t" rotWithShape="0">
              <a:schemeClr val="accent3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553453" y="6258927"/>
            <a:ext cx="11032958" cy="0"/>
          </a:xfrm>
          <a:prstGeom prst="line">
            <a:avLst/>
          </a:prstGeom>
          <a:ln w="19050">
            <a:solidFill>
              <a:srgbClr val="008000"/>
            </a:solidFill>
          </a:ln>
          <a:effectLst>
            <a:outerShdw blurRad="381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58202" y="6356350"/>
            <a:ext cx="9505665" cy="365125"/>
          </a:xfrm>
        </p:spPr>
        <p:txBody>
          <a:bodyPr/>
          <a:lstStyle>
            <a:lvl1pPr>
              <a:defRPr>
                <a:solidFill>
                  <a:srgbClr val="767474"/>
                </a:solidFill>
              </a:defRPr>
            </a:lvl1pPr>
          </a:lstStyle>
          <a:p>
            <a:r>
              <a:rPr lang="en-US" dirty="0"/>
              <a:t>© 2023 Grid Protection Alliance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6" y="6292628"/>
            <a:ext cx="1066800" cy="49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8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454" y="1029869"/>
            <a:ext cx="4538500" cy="5147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059886" y="6486980"/>
            <a:ext cx="685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0913" algn="r"/>
              </a:tabLst>
              <a:defRPr/>
            </a:pP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fld id="{D86EF3BE-F1C3-4B71-BB2D-0253AFF29FF2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0913" algn="r"/>
                </a:tabLst>
                <a:defRPr/>
              </a:pPr>
              <a:t>‹#›</a:t>
            </a:fld>
            <a:endParaRPr lang="en-US" sz="1800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2" name="Straight Connector 11"/>
          <p:cNvCxnSpPr>
            <a:cxnSpLocks/>
          </p:cNvCxnSpPr>
          <p:nvPr userDrawn="1"/>
        </p:nvCxnSpPr>
        <p:spPr>
          <a:xfrm>
            <a:off x="546628" y="932447"/>
            <a:ext cx="11032958" cy="0"/>
          </a:xfrm>
          <a:prstGeom prst="line">
            <a:avLst/>
          </a:prstGeom>
          <a:ln w="19050">
            <a:solidFill>
              <a:srgbClr val="008000"/>
            </a:solidFill>
          </a:ln>
          <a:effectLst>
            <a:outerShdw blurRad="38100" dist="12700" dir="5400000" algn="t" rotWithShape="0">
              <a:schemeClr val="accent3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553453" y="6258927"/>
            <a:ext cx="11032958" cy="0"/>
          </a:xfrm>
          <a:prstGeom prst="line">
            <a:avLst/>
          </a:prstGeom>
          <a:ln w="19050">
            <a:solidFill>
              <a:srgbClr val="008000"/>
            </a:solidFill>
          </a:ln>
          <a:effectLst>
            <a:outerShdw blurRad="381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58202" y="6356350"/>
            <a:ext cx="9505665" cy="365125"/>
          </a:xfrm>
        </p:spPr>
        <p:txBody>
          <a:bodyPr/>
          <a:lstStyle>
            <a:lvl1pPr>
              <a:defRPr>
                <a:solidFill>
                  <a:srgbClr val="767474"/>
                </a:solidFill>
              </a:defRPr>
            </a:lvl1pPr>
          </a:lstStyle>
          <a:p>
            <a:r>
              <a:rPr lang="en-US" dirty="0"/>
              <a:t>© 2023 Grid Protection Alliance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6" y="6292628"/>
            <a:ext cx="1066800" cy="49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14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80CD98-F1B0-A6F0-C7C9-1DD370705E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34DC5A-1569-AA43-A3F4-CB08D2F83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93AC5C-E643-00BD-EFA8-F04279AFD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4" descr="openPDC - GPA Product Discussions">
            <a:extLst>
              <a:ext uri="{FF2B5EF4-FFF2-40B4-BE49-F238E27FC236}">
                <a16:creationId xmlns:a16="http://schemas.microsoft.com/office/drawing/2014/main" id="{E522F3EA-CC15-5554-584F-24064CFC70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39"/>
          <a:stretch/>
        </p:blipFill>
        <p:spPr bwMode="auto">
          <a:xfrm>
            <a:off x="836612" y="276641"/>
            <a:ext cx="3932237" cy="178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2FBD582-6ECD-31FB-4BBB-79B133523B3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© 2023 Grid Protection Alliance</a:t>
            </a:r>
          </a:p>
        </p:txBody>
      </p:sp>
    </p:spTree>
    <p:extLst>
      <p:ext uri="{BB962C8B-B14F-4D97-AF65-F5344CB8AC3E}">
        <p14:creationId xmlns:p14="http://schemas.microsoft.com/office/powerpoint/2010/main" val="2079442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le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2B6C33-5E23-3B00-8E49-32A7785A1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9DA300F-FC82-BC41-217C-A54B1A43C8D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© 2023 Grid Protection Alliance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9B963F8-0760-AEA1-A37B-D2E3CE47B3E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36612" y="737259"/>
            <a:ext cx="3932237" cy="1320142"/>
          </a:xfrm>
        </p:spPr>
        <p:txBody>
          <a:bodyPr>
            <a:normAutofit/>
          </a:bodyPr>
          <a:lstStyle>
            <a:lvl1pPr marL="0" indent="0">
              <a:buNone/>
              <a:defRPr sz="4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Slide Title/Picture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F4527C5-6D28-35B7-B6D1-1D4B776D0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9868" y="737259"/>
            <a:ext cx="6443932" cy="54349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34946CB-FCBC-A8FC-B7B3-618394CF1C6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057401"/>
            <a:ext cx="3930649" cy="41195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513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4C724-6480-1D99-1AB8-7D73E866F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C5815-4E2F-E1E8-53AB-F11124E21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4F1A0-8CDC-D07D-7BE6-E21351BE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B8FF297B-2B3E-89FA-0B40-75770DA30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1556708" cy="36023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E86F5D8-2512-5C1B-40B2-D5E591EF56D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© 2023 Grid Protection Alliance</a:t>
            </a:r>
          </a:p>
        </p:txBody>
      </p:sp>
    </p:spTree>
    <p:extLst>
      <p:ext uri="{BB962C8B-B14F-4D97-AF65-F5344CB8AC3E}">
        <p14:creationId xmlns:p14="http://schemas.microsoft.com/office/powerpoint/2010/main" val="73401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56711-9216-50D6-9189-511BC231F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25507-8138-0E97-E7E3-64F180A98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642D1-96CF-47F7-624C-B69644CB1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BE938-B47D-8508-477A-D240B4BD6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D102CEAC-6CD8-3761-49E5-F6C70E516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61245"/>
            <a:ext cx="1556708" cy="36023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3121B68-0123-4B8B-3959-C643D0ED8DA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© 2023 Grid Protection Alliance</a:t>
            </a:r>
          </a:p>
        </p:txBody>
      </p:sp>
    </p:spTree>
    <p:extLst>
      <p:ext uri="{BB962C8B-B14F-4D97-AF65-F5344CB8AC3E}">
        <p14:creationId xmlns:p14="http://schemas.microsoft.com/office/powerpoint/2010/main" val="1499465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65CFD-88A9-6943-AEE3-E6B58EAA3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053"/>
            <a:ext cx="10515600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3FEE2-2AD8-9C34-6305-749AA9E6A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BB8BB7-6033-B1E9-60BA-B200D5BD5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2071F0-9CDC-E110-699F-0C895991C6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4B9F61-A2B7-EAB2-B7AE-418B98D6B6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EA8B37-D11C-8BCA-5674-EA9975579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A38498C-FEC9-908F-D160-A88A184D7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1556708" cy="360230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9F68D98-CE86-B464-7674-55172A9D2DC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© 2023 Grid Protection Alliance</a:t>
            </a:r>
          </a:p>
        </p:txBody>
      </p:sp>
    </p:spTree>
    <p:extLst>
      <p:ext uri="{BB962C8B-B14F-4D97-AF65-F5344CB8AC3E}">
        <p14:creationId xmlns:p14="http://schemas.microsoft.com/office/powerpoint/2010/main" val="1633312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B40813-0104-9E1A-B05E-403274B12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DFBC4E3-5879-054F-8E9D-689EA3233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048"/>
            <a:ext cx="10515600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8" name="Picture 2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51AF833-B004-CA81-6300-9D64673AC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1556708" cy="360230"/>
          </a:xfrm>
          <a:prstGeom prst="rect">
            <a:avLst/>
          </a:prstGeom>
        </p:spPr>
      </p:pic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673DAF79-AA61-49F8-F3F4-22EDBE765B2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© 2023 Grid Protection Alliance</a:t>
            </a:r>
          </a:p>
        </p:txBody>
      </p:sp>
    </p:spTree>
    <p:extLst>
      <p:ext uri="{BB962C8B-B14F-4D97-AF65-F5344CB8AC3E}">
        <p14:creationId xmlns:p14="http://schemas.microsoft.com/office/powerpoint/2010/main" val="2157992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66C3C-DDAF-1B6B-5D8E-C7E6F9C6D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D11FC97-1DC2-0265-10AD-F40420348D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1556708" cy="36023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397AB-928D-7259-C52F-8ADFD948B97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© 2023 Grid Protection Alliance</a:t>
            </a:r>
          </a:p>
        </p:txBody>
      </p:sp>
    </p:spTree>
    <p:extLst>
      <p:ext uri="{BB962C8B-B14F-4D97-AF65-F5344CB8AC3E}">
        <p14:creationId xmlns:p14="http://schemas.microsoft.com/office/powerpoint/2010/main" val="3283447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66C3C-DDAF-1B6B-5D8E-C7E6F9C6D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397AB-928D-7259-C52F-8ADFD948B97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© 2023 Grid Protection Alliance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A50F30-F54D-62B9-175E-EC6D60D26824}"/>
              </a:ext>
            </a:extLst>
          </p:cNvPr>
          <p:cNvSpPr txBox="1"/>
          <p:nvPr/>
        </p:nvSpPr>
        <p:spPr>
          <a:xfrm>
            <a:off x="3428505" y="925725"/>
            <a:ext cx="53349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rgbClr val="5E5E5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Thank You</a:t>
            </a: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C1BC8FD-5EC0-8B3A-7CCD-0ABB4DB13C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037" y="2473445"/>
            <a:ext cx="778192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98353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80983C-82F6-C118-D722-56DB5E52C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3"/>
            <a:ext cx="10515600" cy="1194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0DD1E-C194-A3DC-FDEC-698AA98D3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38835"/>
            <a:ext cx="10515600" cy="4738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14225-243B-1C2A-884E-1A2B803120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51F54-D775-4895-BCB0-AD77DC94EF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A3933C6-68A1-4A1A-F39A-2F20D1FA1F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© 2022 Grid Protection Alliance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13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emf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GridProtectionAlliance/openPDC/releases" TargetMode="External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GridProtectionAlliance/openHistorian/releases" TargetMode="External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3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41F92A-D119-806A-2F23-22BDABAF01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© 2023 Grid Protection Alliance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B836940-CB24-52F9-EEE3-C7CEBCF7A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GPA Synchrophasor Products Overview</a:t>
            </a:r>
          </a:p>
        </p:txBody>
      </p:sp>
    </p:spTree>
    <p:extLst>
      <p:ext uri="{BB962C8B-B14F-4D97-AF65-F5344CB8AC3E}">
        <p14:creationId xmlns:p14="http://schemas.microsoft.com/office/powerpoint/2010/main" val="2894393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BF682C-F7BF-471C-AC18-E52F87D33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SNR Reports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EF5FD5-2DE6-4343-8167-C704A573D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Cause of growing noise – failed fuse clip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321BE829-F387-424C-94C6-132C332FE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73" y="1948608"/>
            <a:ext cx="4777862" cy="221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E2BD8999-7F26-4158-AA4E-462C651A2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371" y="4236249"/>
            <a:ext cx="2920665" cy="201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F7E94F-4220-4572-8B9D-D0E672B4C1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9336" y="1349141"/>
            <a:ext cx="4531607" cy="2573031"/>
          </a:xfrm>
          <a:prstGeom prst="rect">
            <a:avLst/>
          </a:prstGeom>
        </p:spPr>
      </p:pic>
      <p:pic>
        <p:nvPicPr>
          <p:cNvPr id="10" name="Picture 9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777FA5A9-2A85-4316-AF04-1970702A88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123" y="3708035"/>
            <a:ext cx="3359972" cy="2458085"/>
          </a:xfrm>
          <a:prstGeom prst="rect">
            <a:avLst/>
          </a:prstGeom>
          <a:ln w="158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859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BF682C-F7BF-471C-AC18-E52F87D33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Unbalance Reports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EF5FD5-2DE6-4343-8167-C704A573D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835"/>
            <a:ext cx="4470647" cy="4738128"/>
          </a:xfrm>
        </p:spPr>
        <p:txBody>
          <a:bodyPr/>
          <a:lstStyle/>
          <a:p>
            <a:r>
              <a:rPr lang="en-US" dirty="0"/>
              <a:t>Unbalanced Operation leads to</a:t>
            </a:r>
          </a:p>
          <a:p>
            <a:pPr lvl="1"/>
            <a:r>
              <a:rPr lang="en-US" dirty="0"/>
              <a:t>Higher losses</a:t>
            </a:r>
          </a:p>
          <a:p>
            <a:pPr lvl="1"/>
            <a:r>
              <a:rPr lang="en-US" dirty="0"/>
              <a:t>Stress on transformers and generators</a:t>
            </a:r>
          </a:p>
          <a:p>
            <a:r>
              <a:rPr lang="en-US" dirty="0"/>
              <a:t>Unbalance Reports</a:t>
            </a:r>
          </a:p>
          <a:p>
            <a:pPr lvl="1"/>
            <a:r>
              <a:rPr lang="en-US" dirty="0"/>
              <a:t>Identify unbalanced lines</a:t>
            </a:r>
          </a:p>
          <a:p>
            <a:pPr lvl="1"/>
            <a:r>
              <a:rPr lang="en-US" dirty="0"/>
              <a:t>Alert and notify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C4FAA-2B3F-4620-8000-5601EFD423A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Synchrophasor Product Overview – September 2020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EEED14-EEAA-4FCA-A3D5-F495A810F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494" y="1717151"/>
            <a:ext cx="6833061" cy="375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51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EC101-31FD-4EAD-B191-01BAED5AE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Oscillation Detection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EFE47D-0FF4-41C6-8C42-4D55384A8DA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61253" y="1327611"/>
            <a:ext cx="3548063" cy="4849352"/>
          </a:xfrm>
        </p:spPr>
        <p:txBody>
          <a:bodyPr>
            <a:normAutofit fontScale="92500"/>
          </a:bodyPr>
          <a:lstStyle/>
          <a:p>
            <a:r>
              <a:rPr lang="en-US" dirty="0"/>
              <a:t>2-Axis</a:t>
            </a:r>
          </a:p>
          <a:p>
            <a:pPr lvl="1"/>
            <a:r>
              <a:rPr lang="en-US" dirty="0"/>
              <a:t>Energy</a:t>
            </a:r>
          </a:p>
          <a:p>
            <a:pPr lvl="1"/>
            <a:r>
              <a:rPr lang="en-US" dirty="0"/>
              <a:t>Bad Data</a:t>
            </a:r>
          </a:p>
          <a:p>
            <a:r>
              <a:rPr lang="en-US" dirty="0"/>
              <a:t>15 minute window</a:t>
            </a:r>
          </a:p>
          <a:p>
            <a:r>
              <a:rPr lang="en-US" dirty="0"/>
              <a:t>5 second refresh</a:t>
            </a:r>
          </a:p>
          <a:p>
            <a:r>
              <a:rPr lang="en-US" dirty="0"/>
              <a:t>Oscillation Bands</a:t>
            </a:r>
          </a:p>
          <a:p>
            <a:pPr lvl="1"/>
            <a:r>
              <a:rPr lang="en-US" dirty="0"/>
              <a:t>Band 1 – 0.0 to 0.1 Hz </a:t>
            </a:r>
          </a:p>
          <a:p>
            <a:pPr lvl="1"/>
            <a:r>
              <a:rPr lang="en-US" dirty="0"/>
              <a:t>Band 2 – 0.1 to 1 Hz</a:t>
            </a:r>
          </a:p>
          <a:p>
            <a:pPr lvl="1"/>
            <a:r>
              <a:rPr lang="en-US" dirty="0"/>
              <a:t>Band 3 – 1 to 5 Hz</a:t>
            </a:r>
          </a:p>
          <a:p>
            <a:pPr lvl="1"/>
            <a:r>
              <a:rPr lang="en-US" dirty="0"/>
              <a:t>Band 4 – 5 Hz and Up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5FB00D-F18A-49DD-885C-18F8D4741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434" y="1311049"/>
            <a:ext cx="7689973" cy="4865914"/>
          </a:xfrm>
          <a:prstGeom prst="rect">
            <a:avLst/>
          </a:prstGeom>
          <a:ln w="25400">
            <a:solidFill>
              <a:schemeClr val="accent1"/>
            </a:solidFill>
          </a:ln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114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EC101-31FD-4EAD-B191-01BAED5AE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Phase Angle Difference Monitoring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5E221F-08C5-4AD3-B349-E649111B5689}"/>
              </a:ext>
            </a:extLst>
          </p:cNvPr>
          <p:cNvGrpSpPr/>
          <p:nvPr/>
        </p:nvGrpSpPr>
        <p:grpSpPr>
          <a:xfrm>
            <a:off x="2822171" y="1327611"/>
            <a:ext cx="6821983" cy="4878097"/>
            <a:chOff x="5625631" y="1298866"/>
            <a:chExt cx="5725821" cy="358200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61D2AC1-A8DC-413C-9D76-F037B1170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5631" y="1298866"/>
              <a:ext cx="5725821" cy="3116305"/>
            </a:xfrm>
            <a:prstGeom prst="rect">
              <a:avLst/>
            </a:prstGeom>
            <a:ln w="25400">
              <a:solidFill>
                <a:schemeClr val="accent1"/>
              </a:solidFill>
            </a:ln>
            <a:effectLst>
              <a:outerShdw blurRad="190500" dist="762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5BB9503-BC32-4D69-B407-E51B4C782CD5}"/>
                </a:ext>
              </a:extLst>
            </p:cNvPr>
            <p:cNvSpPr txBox="1"/>
            <p:nvPr/>
          </p:nvSpPr>
          <p:spPr>
            <a:xfrm>
              <a:off x="5835192" y="4511540"/>
              <a:ext cx="37732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A display to monitor angle differences.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269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EC101-31FD-4EAD-B191-01BAED5AE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Map Overlays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8DCAA09-0002-439B-89DE-B11B730F5458}"/>
              </a:ext>
            </a:extLst>
          </p:cNvPr>
          <p:cNvGrpSpPr/>
          <p:nvPr/>
        </p:nvGrpSpPr>
        <p:grpSpPr>
          <a:xfrm>
            <a:off x="2632566" y="1381569"/>
            <a:ext cx="6926868" cy="4920822"/>
            <a:chOff x="5713080" y="1118471"/>
            <a:chExt cx="5339221" cy="376240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58D634E-E63E-4FFF-B188-7B7DD6277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3080" y="1118471"/>
              <a:ext cx="5339221" cy="3262264"/>
            </a:xfrm>
            <a:prstGeom prst="rect">
              <a:avLst/>
            </a:prstGeom>
            <a:ln w="25400">
              <a:solidFill>
                <a:schemeClr val="accent1"/>
              </a:solidFill>
            </a:ln>
            <a:effectLst>
              <a:outerShdw blurRad="190500" dist="762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9E76324-0013-4E31-B7F3-1F2EBA90E780}"/>
                </a:ext>
              </a:extLst>
            </p:cNvPr>
            <p:cNvSpPr txBox="1"/>
            <p:nvPr/>
          </p:nvSpPr>
          <p:spPr>
            <a:xfrm>
              <a:off x="5835192" y="4511540"/>
              <a:ext cx="3919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A display to highlight frequency change.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410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/>
          <p:cNvSpPr>
            <a:spLocks noGrp="1"/>
          </p:cNvSpPr>
          <p:nvPr>
            <p:ph sz="half" idx="1"/>
          </p:nvPr>
        </p:nvSpPr>
        <p:spPr>
          <a:xfrm>
            <a:off x="204159" y="2825754"/>
            <a:ext cx="5466347" cy="340470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One input at, for example, 30 samples per second</a:t>
            </a:r>
          </a:p>
          <a:p>
            <a:r>
              <a:rPr lang="en-US" dirty="0"/>
              <a:t>Four outputs at one sample per second</a:t>
            </a:r>
          </a:p>
          <a:p>
            <a:r>
              <a:rPr lang="en-US" dirty="0"/>
              <a:t>There are an additional four outputs to indicate trustworthiness of energy estimates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Oscillation Detector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47" y="2850044"/>
            <a:ext cx="6106994" cy="34047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09357" y="1398048"/>
            <a:ext cx="894841" cy="98367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Osc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Detctr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endCxn id="7" idx="1"/>
          </p:cNvCxnSpPr>
          <p:nvPr/>
        </p:nvCxnSpPr>
        <p:spPr>
          <a:xfrm>
            <a:off x="2805487" y="1882584"/>
            <a:ext cx="803870" cy="730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45479" y="1541489"/>
            <a:ext cx="1650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Input, e.g., MW</a:t>
            </a:r>
          </a:p>
          <a:p>
            <a:r>
              <a:rPr lang="en-US" dirty="0"/>
              <a:t>from openPDC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00772" y="1327664"/>
            <a:ext cx="41598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Outputs to OpenPDC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Band1 Energy (e.g., governor)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Band2 Energy (e.g., system mode)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Band3 Energy (e.g., local mode)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Band4 Energy (e.g., voltage controller)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504198" y="1497011"/>
            <a:ext cx="803870" cy="730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504198" y="1756695"/>
            <a:ext cx="803870" cy="730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504198" y="2016379"/>
            <a:ext cx="803870" cy="730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504198" y="2276064"/>
            <a:ext cx="803870" cy="730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588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/>
          <p:cNvSpPr>
            <a:spLocks noGrp="1"/>
          </p:cNvSpPr>
          <p:nvPr>
            <p:ph sz="half" idx="1"/>
          </p:nvPr>
        </p:nvSpPr>
        <p:spPr>
          <a:xfrm>
            <a:off x="249227" y="3093912"/>
            <a:ext cx="6866250" cy="3239676"/>
          </a:xfrm>
        </p:spPr>
        <p:txBody>
          <a:bodyPr>
            <a:normAutofit/>
          </a:bodyPr>
          <a:lstStyle/>
          <a:p>
            <a:r>
              <a:rPr lang="en-US" dirty="0"/>
              <a:t>Multiple inputs from openPDC</a:t>
            </a:r>
          </a:p>
          <a:p>
            <a:r>
              <a:rPr lang="en-US" dirty="0"/>
              <a:t>Each input is required to be a </a:t>
            </a:r>
            <a:r>
              <a:rPr lang="en-US" i="1" dirty="0"/>
              <a:t>voltage angle</a:t>
            </a:r>
          </a:p>
          <a:p>
            <a:r>
              <a:rPr lang="en-US" dirty="0"/>
              <a:t>Extensive setup and configuration required – this analytic really</a:t>
            </a:r>
            <a:br>
              <a:rPr lang="en-US" dirty="0"/>
            </a:br>
            <a:r>
              <a:rPr lang="en-US" dirty="0"/>
              <a:t>tested openPDC</a:t>
            </a:r>
            <a:br>
              <a:rPr lang="en-US" dirty="0"/>
            </a:br>
            <a:r>
              <a:rPr lang="en-US" dirty="0"/>
              <a:t>configuration mechanism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Mode Meter</a:t>
            </a:r>
            <a:endParaRPr lang="zh-CN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3672572" y="1398048"/>
            <a:ext cx="894841" cy="98367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Mode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Meter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120264" y="1459958"/>
            <a:ext cx="562088" cy="1182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8303" y="1249430"/>
            <a:ext cx="28536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Inputs from openPDC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Must be voltage angles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 to 20 inputs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Selected to offer max</a:t>
            </a:r>
            <a:br>
              <a:rPr lang="en-US" dirty="0"/>
            </a:br>
            <a:r>
              <a:rPr lang="en-US" dirty="0"/>
              <a:t>visibility of modal activity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62254" y="1249430"/>
            <a:ext cx="61128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Outputs to openPDC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Mode Frequency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Mode Damping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Energy captured by signal processing algorithms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Mode shape, consisting of up to 20 magnitudes and angles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567413" y="1497011"/>
            <a:ext cx="803870" cy="730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567413" y="1756695"/>
            <a:ext cx="803870" cy="730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567413" y="2016379"/>
            <a:ext cx="803870" cy="730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567413" y="2276064"/>
            <a:ext cx="803870" cy="730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120264" y="1626314"/>
            <a:ext cx="562088" cy="1182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120264" y="2125382"/>
            <a:ext cx="562088" cy="1182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120264" y="1792670"/>
            <a:ext cx="562088" cy="1182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120264" y="1959026"/>
            <a:ext cx="562088" cy="1182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120264" y="2291736"/>
            <a:ext cx="562088" cy="1182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351" y="2641746"/>
            <a:ext cx="4154660" cy="36247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480" y="4661144"/>
            <a:ext cx="3681064" cy="160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06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47DCF-477D-B317-40DB-2263F5DD1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024B5-DE29-7A8F-0BB6-02D266340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Events can be triggered by automatically by alarms</a:t>
            </a:r>
          </a:p>
          <a:p>
            <a:pPr lvl="1"/>
            <a:r>
              <a:rPr lang="en-US" dirty="0"/>
              <a:t>Supports basic Expressions</a:t>
            </a:r>
          </a:p>
          <a:p>
            <a:r>
              <a:rPr lang="en-US" dirty="0"/>
              <a:t>Events can be triggered manually</a:t>
            </a:r>
          </a:p>
          <a:p>
            <a:pPr lvl="1"/>
            <a:r>
              <a:rPr lang="en-US" dirty="0"/>
              <a:t>Supports additional information</a:t>
            </a:r>
          </a:p>
          <a:p>
            <a:r>
              <a:rPr lang="en-US" dirty="0"/>
              <a:t>Events can be triggered by analytics</a:t>
            </a:r>
          </a:p>
          <a:p>
            <a:pPr lvl="1"/>
            <a:r>
              <a:rPr lang="en-US" dirty="0"/>
              <a:t>Oscillation Detection</a:t>
            </a:r>
          </a:p>
          <a:p>
            <a:pPr lvl="1"/>
            <a:r>
              <a:rPr lang="en-US" dirty="0"/>
              <a:t>Islanding Detection</a:t>
            </a:r>
          </a:p>
          <a:p>
            <a:pPr lvl="1"/>
            <a:r>
              <a:rPr lang="en-US" dirty="0"/>
              <a:t>Custom Developed Adapters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B0FCC-6244-BCAF-65AB-19262884A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92D33-F63B-181D-2D13-9FC6D60591F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2023 Grid Protection Alliance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132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Protection Alliance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6950" y="2229875"/>
            <a:ext cx="6286850" cy="3947088"/>
          </a:xfrm>
        </p:spPr>
        <p:txBody>
          <a:bodyPr>
            <a:normAutofit/>
          </a:bodyPr>
          <a:lstStyle/>
          <a:p>
            <a:r>
              <a:rPr lang="en-US" dirty="0"/>
              <a:t>Specializes in software and services for the electric utility industry</a:t>
            </a:r>
            <a:br>
              <a:rPr lang="en-US" dirty="0"/>
            </a:br>
            <a:endParaRPr lang="en-US" dirty="0"/>
          </a:p>
          <a:p>
            <a:r>
              <a:rPr lang="en-US" dirty="0"/>
              <a:t>All software is open-source, published under the permissive MIT license</a:t>
            </a:r>
            <a:br>
              <a:rPr lang="en-US" dirty="0"/>
            </a:br>
            <a:endParaRPr lang="en-US" dirty="0"/>
          </a:p>
          <a:p>
            <a:r>
              <a:rPr lang="en-US" dirty="0"/>
              <a:t>Focus is on a robust, reliable and resilient grid</a:t>
            </a:r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6A3DD1-7F26-458F-BBE4-EB8467048E0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© 2023 Grid Protection Alliance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42005" y="1275768"/>
            <a:ext cx="50114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9900"/>
                </a:solidFill>
              </a:rPr>
              <a:t>GPA is a not-for-profit corporation established in 2010.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304403-3BA1-4C11-BFE2-EE99B45D89CC}"/>
              </a:ext>
            </a:extLst>
          </p:cNvPr>
          <p:cNvSpPr txBox="1"/>
          <p:nvPr/>
        </p:nvSpPr>
        <p:spPr>
          <a:xfrm>
            <a:off x="7566038" y="5900760"/>
            <a:ext cx="4616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https://gridprotectionalliance.org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FB20322-6346-4CD6-B00D-1BA24D8BF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25" y="1405201"/>
            <a:ext cx="3667124" cy="450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26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F2EA83-665F-4EB6-8794-EF6591392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GPA Software is Open Source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53567-B28C-4658-8EB9-FD13CA25E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835"/>
            <a:ext cx="5129177" cy="473812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Posted on GitHub</a:t>
            </a:r>
          </a:p>
          <a:p>
            <a:pPr lvl="1"/>
            <a:r>
              <a:rPr lang="en-US" dirty="0"/>
              <a:t>51 Public Repositories</a:t>
            </a:r>
          </a:p>
          <a:p>
            <a:pPr lvl="1"/>
            <a:r>
              <a:rPr lang="en-US" dirty="0"/>
              <a:t>11 Private Repositories</a:t>
            </a:r>
          </a:p>
          <a:p>
            <a:r>
              <a:rPr lang="en-US" dirty="0"/>
              <a:t>OSS has Permissive Licensing</a:t>
            </a:r>
          </a:p>
          <a:p>
            <a:r>
              <a:rPr lang="en-US" dirty="0"/>
              <a:t>Nightly builds available</a:t>
            </a:r>
            <a:br>
              <a:rPr lang="en-US" dirty="0"/>
            </a:br>
            <a:r>
              <a:rPr lang="en-US" dirty="0"/>
              <a:t>online from GPA</a:t>
            </a:r>
          </a:p>
          <a:p>
            <a:r>
              <a:rPr lang="en-US" dirty="0"/>
              <a:t>GPA is an active open-source code steward</a:t>
            </a:r>
          </a:p>
          <a:p>
            <a:r>
              <a:rPr lang="en-US" dirty="0"/>
              <a:t>Code Security</a:t>
            </a:r>
          </a:p>
          <a:p>
            <a:pPr lvl="1"/>
            <a:r>
              <a:rPr lang="en-US" dirty="0"/>
              <a:t>Checked at development time</a:t>
            </a:r>
          </a:p>
          <a:p>
            <a:pPr lvl="1"/>
            <a:r>
              <a:rPr lang="en-US" dirty="0"/>
              <a:t>Checked nightly using SonarQube with OWASP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6F487C-4641-4A7A-BAD4-F66C1CA31D8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© 2023 Grid Protection Alliance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8F5872-83B6-44BB-B09B-228C7AC7B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158" y="1619250"/>
            <a:ext cx="5612209" cy="3619500"/>
          </a:xfrm>
          <a:prstGeom prst="rect">
            <a:avLst/>
          </a:prstGeom>
          <a:ln w="25400">
            <a:solidFill>
              <a:schemeClr val="accent1"/>
            </a:solidFill>
          </a:ln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7666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7B43D-47B0-AD2F-7E18-DC37B7E35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GPA Synchrophasor Products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6404F-B102-3264-BA06-8E006C0CA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95481-4D8B-11C6-5A0D-C22EC9BEAD1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2023 Grid Protection Alliance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F3DF4B-6CD9-3D4D-3640-7F1BBBA23471}"/>
              </a:ext>
            </a:extLst>
          </p:cNvPr>
          <p:cNvSpPr/>
          <p:nvPr/>
        </p:nvSpPr>
        <p:spPr bwMode="auto">
          <a:xfrm>
            <a:off x="444594" y="1894375"/>
            <a:ext cx="6542328" cy="19504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49000">
                <a:schemeClr val="accent1">
                  <a:lumMod val="45000"/>
                  <a:lumOff val="55000"/>
                  <a:alpha val="56000"/>
                </a:schemeClr>
              </a:gs>
              <a:gs pos="100000">
                <a:schemeClr val="accent2">
                  <a:lumMod val="50000"/>
                  <a:lumOff val="50000"/>
                </a:schemeClr>
              </a:gs>
            </a:gsLst>
            <a:lin ang="5400000" scaled="1"/>
          </a:gradFill>
          <a:ln w="1587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01600" dist="50800" dir="2700000" algn="tl" rotWithShape="0">
              <a:prstClr val="black">
                <a:alpha val="22000"/>
              </a:prstClr>
            </a:outerShdw>
          </a:effectLst>
        </p:spPr>
        <p:txBody>
          <a:bodyPr vert="horz" wrap="square" lIns="19051" tIns="9525" rIns="19051" bIns="9525" numCol="1" rtlCol="0" anchor="t" anchorCtr="0" compatLnSpc="1">
            <a:prstTxWarp prst="textNoShape">
              <a:avLst/>
            </a:prstTxWarp>
          </a:bodyPr>
          <a:lstStyle/>
          <a:p>
            <a:pPr defTabSz="643024"/>
            <a:endParaRPr lang="en-US" sz="1271">
              <a:latin typeface="Arial" pitchFamily="-10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9D432E-330D-601A-3228-F9D383B81F5E}"/>
              </a:ext>
            </a:extLst>
          </p:cNvPr>
          <p:cNvSpPr txBox="1"/>
          <p:nvPr/>
        </p:nvSpPr>
        <p:spPr>
          <a:xfrm>
            <a:off x="467173" y="1890922"/>
            <a:ext cx="1792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latin typeface="Futura Md BT" panose="020B0602020204020303" pitchFamily="34" charset="0"/>
              </a:rPr>
              <a:t>Collect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DC2D81-7343-925D-8D52-F3448CA0222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80" y="2741467"/>
            <a:ext cx="1278424" cy="9619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301A90-3860-D4FC-A8C6-D1C17B9C6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426" y="3054370"/>
            <a:ext cx="2405029" cy="650375"/>
          </a:xfrm>
          <a:prstGeom prst="rect">
            <a:avLst/>
          </a:prstGeom>
        </p:spPr>
      </p:pic>
      <p:pic>
        <p:nvPicPr>
          <p:cNvPr id="10" name="Picture 9" descr="Figure 3  - Typ Installation.PNG">
            <a:extLst>
              <a:ext uri="{FF2B5EF4-FFF2-40B4-BE49-F238E27FC236}">
                <a16:creationId xmlns:a16="http://schemas.microsoft.com/office/drawing/2014/main" id="{2185766C-2F2F-5D56-00C1-1DCCDED79AD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98" b="4289"/>
          <a:stretch/>
        </p:blipFill>
        <p:spPr>
          <a:xfrm>
            <a:off x="2305396" y="2706517"/>
            <a:ext cx="1978691" cy="8185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B84DDB-3582-45FA-B473-7252B65459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334" y="2301291"/>
            <a:ext cx="1715928" cy="3940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A14215-FC81-AD9B-98DF-384C2E06C2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892" y="2346888"/>
            <a:ext cx="2263544" cy="42328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AC528B-F0F2-2E46-DD9A-B27F1F9A487F}"/>
              </a:ext>
            </a:extLst>
          </p:cNvPr>
          <p:cNvSpPr/>
          <p:nvPr/>
        </p:nvSpPr>
        <p:spPr bwMode="auto">
          <a:xfrm>
            <a:off x="444594" y="4048502"/>
            <a:ext cx="6542328" cy="19504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49000">
                <a:schemeClr val="accent1">
                  <a:lumMod val="45000"/>
                  <a:lumOff val="55000"/>
                  <a:alpha val="56000"/>
                </a:schemeClr>
              </a:gs>
              <a:gs pos="100000">
                <a:schemeClr val="accent2">
                  <a:lumMod val="50000"/>
                  <a:lumOff val="50000"/>
                </a:schemeClr>
              </a:gs>
            </a:gsLst>
            <a:lin ang="5400000" scaled="1"/>
          </a:gradFill>
          <a:ln w="1587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01600" dist="50800" dir="2700000" algn="tl" rotWithShape="0">
              <a:prstClr val="black">
                <a:alpha val="22000"/>
              </a:prstClr>
            </a:outerShdw>
          </a:effectLst>
        </p:spPr>
        <p:txBody>
          <a:bodyPr vert="horz" wrap="square" lIns="19051" tIns="9525" rIns="19051" bIns="9525" numCol="1" rtlCol="0" anchor="t" anchorCtr="0" compatLnSpc="1">
            <a:prstTxWarp prst="textNoShape">
              <a:avLst/>
            </a:prstTxWarp>
          </a:bodyPr>
          <a:lstStyle/>
          <a:p>
            <a:pPr defTabSz="643024"/>
            <a:endParaRPr lang="en-US" sz="1271">
              <a:latin typeface="Arial" pitchFamily="-109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4F38237-C1FC-3BEE-E532-F2138B8583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2016" y="4864740"/>
            <a:ext cx="1170228" cy="10239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9DEEB2A-C38C-0ADA-A6CE-52C95CD0680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01" y="4814274"/>
            <a:ext cx="1792425" cy="10658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B8413B-64C7-37FB-8453-670569D9E1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172" y="4419102"/>
            <a:ext cx="2278828" cy="35158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009B283-12D4-28AD-BF3D-C8C84D717A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43609" y="4438162"/>
            <a:ext cx="2143313" cy="4087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58A87CA-C8C9-8F8F-F61B-68A223B533D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72052" y="5201183"/>
            <a:ext cx="2180644" cy="48758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4F24A1D-3E1E-6CD2-BA9C-4A2035A5CC4A}"/>
              </a:ext>
            </a:extLst>
          </p:cNvPr>
          <p:cNvSpPr txBox="1"/>
          <p:nvPr/>
        </p:nvSpPr>
        <p:spPr>
          <a:xfrm>
            <a:off x="467172" y="4021400"/>
            <a:ext cx="1792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latin typeface="Futura Md BT" panose="020B0602020204020303" pitchFamily="34" charset="0"/>
              </a:rPr>
              <a:t>Analyze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A08086E-9480-FFC1-856E-7DCD335BDFC9}"/>
              </a:ext>
            </a:extLst>
          </p:cNvPr>
          <p:cNvSpPr/>
          <p:nvPr/>
        </p:nvSpPr>
        <p:spPr bwMode="auto">
          <a:xfrm>
            <a:off x="7200943" y="4048502"/>
            <a:ext cx="2262781" cy="19504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49000">
                <a:schemeClr val="accent1">
                  <a:lumMod val="45000"/>
                  <a:lumOff val="55000"/>
                  <a:alpha val="56000"/>
                </a:schemeClr>
              </a:gs>
              <a:gs pos="100000">
                <a:schemeClr val="accent2">
                  <a:lumMod val="50000"/>
                  <a:lumOff val="50000"/>
                </a:schemeClr>
              </a:gs>
            </a:gsLst>
            <a:lin ang="5400000" scaled="1"/>
          </a:gradFill>
          <a:ln w="1587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01600" dist="50800" dir="2700000" algn="tl" rotWithShape="0">
              <a:prstClr val="black">
                <a:alpha val="22000"/>
              </a:prstClr>
            </a:outerShdw>
          </a:effectLst>
        </p:spPr>
        <p:txBody>
          <a:bodyPr vert="horz" wrap="square" lIns="19051" tIns="9525" rIns="19051" bIns="9525" numCol="1" rtlCol="0" anchor="t" anchorCtr="0" compatLnSpc="1">
            <a:prstTxWarp prst="textNoShape">
              <a:avLst/>
            </a:prstTxWarp>
          </a:bodyPr>
          <a:lstStyle/>
          <a:p>
            <a:pPr defTabSz="643024"/>
            <a:endParaRPr lang="en-US" sz="1271">
              <a:latin typeface="Arial" pitchFamily="-109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E559F9A-AA94-C3D8-2711-1FDE81984A22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368" y="4948188"/>
            <a:ext cx="1391980" cy="9437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F83D397-D3E7-C0A0-9F84-A12919A66F0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92230" y="4526222"/>
            <a:ext cx="2073959" cy="29251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D9A1E1C-90DF-F7B2-5BF0-495E11BB5E44}"/>
              </a:ext>
            </a:extLst>
          </p:cNvPr>
          <p:cNvSpPr txBox="1"/>
          <p:nvPr/>
        </p:nvSpPr>
        <p:spPr>
          <a:xfrm>
            <a:off x="7292107" y="4067066"/>
            <a:ext cx="1792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latin typeface="Futura Md BT" panose="020B0602020204020303" pitchFamily="34" charset="0"/>
              </a:rPr>
              <a:t>Save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AD424D-AA85-4F31-DD37-11EC148D6E05}"/>
              </a:ext>
            </a:extLst>
          </p:cNvPr>
          <p:cNvSpPr/>
          <p:nvPr/>
        </p:nvSpPr>
        <p:spPr bwMode="auto">
          <a:xfrm>
            <a:off x="7208931" y="1894375"/>
            <a:ext cx="4668016" cy="19504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49000">
                <a:schemeClr val="accent1">
                  <a:lumMod val="45000"/>
                  <a:lumOff val="55000"/>
                  <a:alpha val="56000"/>
                </a:schemeClr>
              </a:gs>
              <a:gs pos="100000">
                <a:schemeClr val="accent2">
                  <a:lumMod val="50000"/>
                  <a:lumOff val="50000"/>
                </a:schemeClr>
              </a:gs>
            </a:gsLst>
            <a:lin ang="5400000" scaled="1"/>
          </a:gradFill>
          <a:ln w="1587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01600" dist="50800" dir="2700000" algn="tl" rotWithShape="0">
              <a:prstClr val="black">
                <a:alpha val="22000"/>
              </a:prstClr>
            </a:outerShdw>
          </a:effectLst>
        </p:spPr>
        <p:txBody>
          <a:bodyPr vert="horz" wrap="square" lIns="19051" tIns="9525" rIns="19051" bIns="9525" numCol="1" rtlCol="0" anchor="t" anchorCtr="0" compatLnSpc="1">
            <a:prstTxWarp prst="textNoShape">
              <a:avLst/>
            </a:prstTxWarp>
          </a:bodyPr>
          <a:lstStyle/>
          <a:p>
            <a:pPr defTabSz="643024"/>
            <a:endParaRPr lang="en-US" sz="1271">
              <a:latin typeface="Arial" pitchFamily="-109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1AC5847-6104-A0A3-4851-E3779DFDEA4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60233" y="2393440"/>
            <a:ext cx="1101855" cy="54541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153F44B-B0F4-F975-0965-3726ECB75CA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09017" y="2292315"/>
            <a:ext cx="2240324" cy="62291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C44A649-632F-5F09-F7D3-2238B712630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95689" y="3048458"/>
            <a:ext cx="1185259" cy="64399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A9D872A-2EB6-577B-FFAD-16773519D798}"/>
              </a:ext>
            </a:extLst>
          </p:cNvPr>
          <p:cNvSpPr txBox="1"/>
          <p:nvPr/>
        </p:nvSpPr>
        <p:spPr>
          <a:xfrm>
            <a:off x="7176168" y="1890920"/>
            <a:ext cx="1792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latin typeface="Futura Md BT" panose="020B0602020204020303" pitchFamily="34" charset="0"/>
              </a:rPr>
              <a:t>Distribute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BCE5FED-7F22-BC3D-6B61-D3AD742EBB82}"/>
              </a:ext>
            </a:extLst>
          </p:cNvPr>
          <p:cNvSpPr/>
          <p:nvPr/>
        </p:nvSpPr>
        <p:spPr bwMode="auto">
          <a:xfrm>
            <a:off x="9649341" y="4040073"/>
            <a:ext cx="2227605" cy="19504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49000">
                <a:schemeClr val="accent1">
                  <a:lumMod val="45000"/>
                  <a:lumOff val="55000"/>
                  <a:alpha val="56000"/>
                </a:schemeClr>
              </a:gs>
              <a:gs pos="100000">
                <a:schemeClr val="accent2">
                  <a:lumMod val="50000"/>
                  <a:lumOff val="50000"/>
                </a:schemeClr>
              </a:gs>
            </a:gsLst>
            <a:lin ang="5400000" scaled="1"/>
          </a:gradFill>
          <a:ln w="1587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01600" dist="50800" dir="2700000" algn="tl" rotWithShape="0">
              <a:prstClr val="black">
                <a:alpha val="22000"/>
              </a:prstClr>
            </a:outerShdw>
          </a:effectLst>
        </p:spPr>
        <p:txBody>
          <a:bodyPr vert="horz" wrap="square" lIns="19051" tIns="9525" rIns="19051" bIns="9525" numCol="1" rtlCol="0" anchor="t" anchorCtr="0" compatLnSpc="1">
            <a:prstTxWarp prst="textNoShape">
              <a:avLst/>
            </a:prstTxWarp>
          </a:bodyPr>
          <a:lstStyle/>
          <a:p>
            <a:pPr defTabSz="643024"/>
            <a:endParaRPr lang="en-US" sz="1271">
              <a:latin typeface="Arial" pitchFamily="-109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FE03E7B-B7E5-3DA0-863A-2F9AE3250C1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819932" y="5149256"/>
            <a:ext cx="1924294" cy="45023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EB0B6EE-22B6-D7A2-943B-FE8D4F337028}"/>
              </a:ext>
            </a:extLst>
          </p:cNvPr>
          <p:cNvSpPr txBox="1"/>
          <p:nvPr/>
        </p:nvSpPr>
        <p:spPr>
          <a:xfrm>
            <a:off x="9682853" y="4022310"/>
            <a:ext cx="1792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latin typeface="Futura Md BT" panose="020B0602020204020303" pitchFamily="34" charset="0"/>
              </a:rPr>
              <a:t>Display</a:t>
            </a:r>
          </a:p>
        </p:txBody>
      </p:sp>
      <p:pic>
        <p:nvPicPr>
          <p:cNvPr id="34" name="Picture 33" descr="A picture containing clock&#10;&#10;Description automatically generated">
            <a:extLst>
              <a:ext uri="{FF2B5EF4-FFF2-40B4-BE49-F238E27FC236}">
                <a16:creationId xmlns:a16="http://schemas.microsoft.com/office/drawing/2014/main" id="{50CB8C19-D4EB-0F2A-72C0-18A6DBE1CBEB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744" y="4585963"/>
            <a:ext cx="1988670" cy="430489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:a16="http://schemas.microsoft.com/office/drawing/2014/main" id="{AD2DAEBC-7BD1-21A2-1276-3FF914C5F973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793" y="4438162"/>
            <a:ext cx="1770056" cy="43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60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open</a:t>
            </a:r>
            <a:r>
              <a:rPr lang="en-US" dirty="0"/>
              <a:t>PDC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066" y="1439479"/>
            <a:ext cx="5181600" cy="435133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700"/>
              </a:spcBef>
              <a:buFont typeface="Wingdings" panose="05000000000000000000" pitchFamily="2" charset="2"/>
              <a:buChar char="q"/>
            </a:pPr>
            <a:r>
              <a:rPr lang="en-US" sz="1600" dirty="0"/>
              <a:t>The electric industry’s </a:t>
            </a:r>
            <a:br>
              <a:rPr lang="en-US" sz="1600" dirty="0"/>
            </a:br>
            <a:r>
              <a:rPr lang="en-US" sz="1600" dirty="0"/>
              <a:t>work-horse PDC supporting</a:t>
            </a:r>
            <a:br>
              <a:rPr lang="en-US" sz="1600" dirty="0"/>
            </a:br>
            <a:r>
              <a:rPr lang="en-US" sz="1600" dirty="0"/>
              <a:t>the largest synchrophasor </a:t>
            </a:r>
            <a:br>
              <a:rPr lang="en-US" sz="1600" dirty="0"/>
            </a:br>
            <a:r>
              <a:rPr lang="en-US" sz="1600" dirty="0"/>
              <a:t>data systems in North America</a:t>
            </a:r>
          </a:p>
          <a:p>
            <a:pPr>
              <a:spcBef>
                <a:spcPts val="700"/>
              </a:spcBef>
              <a:buFont typeface="Wingdings" panose="05000000000000000000" pitchFamily="2" charset="2"/>
              <a:buChar char="q"/>
            </a:pPr>
            <a:r>
              <a:rPr lang="en-US" sz="1600" dirty="0"/>
              <a:t>Massively threaded, distributed</a:t>
            </a:r>
            <a:br>
              <a:rPr lang="en-US" sz="1600" dirty="0"/>
            </a:br>
            <a:r>
              <a:rPr lang="en-US" sz="1600" dirty="0"/>
              <a:t>multi-node architecture enables</a:t>
            </a:r>
            <a:br>
              <a:rPr lang="en-US" sz="1600" dirty="0"/>
            </a:br>
            <a:r>
              <a:rPr lang="en-US" sz="1600" dirty="0"/>
              <a:t>high availability and throughput </a:t>
            </a:r>
          </a:p>
          <a:p>
            <a:pPr>
              <a:spcBef>
                <a:spcPts val="700"/>
              </a:spcBef>
              <a:buFont typeface="Wingdings" panose="05000000000000000000" pitchFamily="2" charset="2"/>
              <a:buChar char="q"/>
            </a:pPr>
            <a:r>
              <a:rPr lang="en-US" sz="1600" dirty="0"/>
              <a:t>Logs performance history</a:t>
            </a:r>
            <a:br>
              <a:rPr lang="en-US" sz="1600" dirty="0"/>
            </a:br>
            <a:r>
              <a:rPr lang="en-US" sz="1600" dirty="0"/>
              <a:t>every 10 seconds – includes</a:t>
            </a:r>
            <a:br>
              <a:rPr lang="en-US" sz="1600" dirty="0"/>
            </a:br>
            <a:r>
              <a:rPr lang="en-US" sz="1600" dirty="0"/>
              <a:t>latency, data completeness,</a:t>
            </a:r>
            <a:br>
              <a:rPr lang="en-US" sz="1600" dirty="0"/>
            </a:br>
            <a:r>
              <a:rPr lang="en-US" sz="1600" dirty="0"/>
              <a:t>and connection errors, among</a:t>
            </a:r>
            <a:br>
              <a:rPr lang="en-US" sz="1600" dirty="0"/>
            </a:br>
            <a:r>
              <a:rPr lang="en-US" sz="1600" dirty="0"/>
              <a:t>others</a:t>
            </a:r>
          </a:p>
          <a:p>
            <a:pPr>
              <a:spcBef>
                <a:spcPts val="700"/>
              </a:spcBef>
              <a:buFont typeface="Wingdings" panose="05000000000000000000" pitchFamily="2" charset="2"/>
              <a:buChar char="q"/>
            </a:pPr>
            <a:r>
              <a:rPr lang="en-US" sz="1600" dirty="0"/>
              <a:t>Supports Windows (including Server versions) - Linux &amp; Apple OSX deployments supported via Mono</a:t>
            </a:r>
          </a:p>
          <a:p>
            <a:pPr>
              <a:spcBef>
                <a:spcPts val="700"/>
              </a:spcBef>
              <a:buFont typeface="Wingdings" panose="05000000000000000000" pitchFamily="2" charset="2"/>
              <a:buChar char="q"/>
            </a:pPr>
            <a:r>
              <a:rPr lang="en-US" sz="1600" dirty="0"/>
              <a:t>Easily extensible with the development of input, output or action adapters</a:t>
            </a:r>
          </a:p>
          <a:p>
            <a:pPr>
              <a:spcBef>
                <a:spcPts val="700"/>
              </a:spcBef>
              <a:buFont typeface="Wingdings" panose="05000000000000000000" pitchFamily="2" charset="2"/>
              <a:buChar char="q"/>
            </a:pPr>
            <a:r>
              <a:rPr lang="en-US" sz="1600" dirty="0"/>
              <a:t>Remote manager simplifies administration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867" y="287398"/>
            <a:ext cx="609524" cy="6095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703" y="6309810"/>
            <a:ext cx="1454617" cy="4582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347" y="1363110"/>
            <a:ext cx="3123695" cy="23505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9301D5-967B-4256-B956-BE45033C07B6}"/>
              </a:ext>
            </a:extLst>
          </p:cNvPr>
          <p:cNvSpPr txBox="1"/>
          <p:nvPr/>
        </p:nvSpPr>
        <p:spPr>
          <a:xfrm>
            <a:off x="5643878" y="592160"/>
            <a:ext cx="1080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Version 2.8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D:\Docs\GPA\Client-Partner Rec'ment\WISP - WECC\RFP- March 2011\Response - GPA\Images\openPDC Component Diagram.PNG">
            <a:extLst>
              <a:ext uri="{FF2B5EF4-FFF2-40B4-BE49-F238E27FC236}">
                <a16:creationId xmlns:a16="http://schemas.microsoft.com/office/drawing/2014/main" id="{D55CB93B-79BA-42F1-99B7-2D2BAF31B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5540" y="3777942"/>
            <a:ext cx="3345879" cy="191389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64970E-080B-4202-85F9-FC12520A0128}"/>
              </a:ext>
            </a:extLst>
          </p:cNvPr>
          <p:cNvSpPr txBox="1">
            <a:spLocks/>
          </p:cNvSpPr>
          <p:nvPr/>
        </p:nvSpPr>
        <p:spPr>
          <a:xfrm>
            <a:off x="8833375" y="1686585"/>
            <a:ext cx="2895600" cy="4669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1313" indent="-3413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Blip>
                <a:blip r:embed="rId7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88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9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4075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7438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9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55713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›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700"/>
              </a:spcBef>
            </a:pPr>
            <a:r>
              <a:rPr lang="en-US" sz="2000" dirty="0"/>
              <a:t>IEEE C37.118-2011 with Config Frame 3 Support</a:t>
            </a:r>
          </a:p>
          <a:p>
            <a:pPr>
              <a:spcBef>
                <a:spcPts val="700"/>
              </a:spcBef>
            </a:pPr>
            <a:r>
              <a:rPr lang="en-US" sz="2000" dirty="0"/>
              <a:t>Improved DNP3 Interface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51B97D34-14B8-405C-96EF-1AA29B3760F8}"/>
              </a:ext>
            </a:extLst>
          </p:cNvPr>
          <p:cNvSpPr txBox="1">
            <a:spLocks/>
          </p:cNvSpPr>
          <p:nvPr/>
        </p:nvSpPr>
        <p:spPr>
          <a:xfrm>
            <a:off x="8826459" y="1363110"/>
            <a:ext cx="3041475" cy="453593"/>
          </a:xfrm>
          <a:prstGeom prst="rect">
            <a:avLst/>
          </a:prstGeom>
        </p:spPr>
        <p:txBody>
          <a:bodyPr/>
          <a:lstStyle>
            <a:lvl1pPr marL="341313" indent="-3413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Blip>
                <a:blip r:embed="rId7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88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9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4075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7438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9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55713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›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Recent Improvements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24530C-1C97-4042-BA99-96CA808667F8}"/>
              </a:ext>
            </a:extLst>
          </p:cNvPr>
          <p:cNvSpPr/>
          <p:nvPr/>
        </p:nvSpPr>
        <p:spPr>
          <a:xfrm>
            <a:off x="7493983" y="5975035"/>
            <a:ext cx="46980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accent3">
                    <a:lumMod val="5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https://github.com/GridProtectionAlliance/openPDC/releases</a:t>
            </a:r>
            <a:endParaRPr lang="en-US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9F55ACBC-DF53-4D08-B034-C4E9C65DC5FA}"/>
              </a:ext>
            </a:extLst>
          </p:cNvPr>
          <p:cNvSpPr txBox="1">
            <a:spLocks/>
          </p:cNvSpPr>
          <p:nvPr/>
        </p:nvSpPr>
        <p:spPr>
          <a:xfrm>
            <a:off x="8972334" y="4521835"/>
            <a:ext cx="2895600" cy="4669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1313" indent="-3413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Blip>
                <a:blip r:embed="rId7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88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9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4075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7438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9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55713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›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70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2964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ystemstatus">
            <a:extLst>
              <a:ext uri="{FF2B5EF4-FFF2-40B4-BE49-F238E27FC236}">
                <a16:creationId xmlns:a16="http://schemas.microsoft.com/office/drawing/2014/main" id="{9EF3E537-38A2-4C88-986A-E7FFB63B7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590" y="1763189"/>
            <a:ext cx="3790991" cy="205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open</a:t>
            </a:r>
            <a:r>
              <a:rPr lang="en-US" dirty="0"/>
              <a:t>Historian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2169" y="1478286"/>
            <a:ext cx="5181600" cy="435133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High performance processing of</a:t>
            </a:r>
            <a:br>
              <a:rPr lang="en-US" sz="2400" dirty="0"/>
            </a:br>
            <a:r>
              <a:rPr lang="en-US" sz="2400" dirty="0"/>
              <a:t>time-series data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For both data </a:t>
            </a:r>
            <a:br>
              <a:rPr lang="en-US" sz="2000" dirty="0"/>
            </a:br>
            <a:r>
              <a:rPr lang="en-US" sz="2000" dirty="0"/>
              <a:t>archival and retrieval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High frame rate</a:t>
            </a:r>
            <a:br>
              <a:rPr lang="en-US" sz="2000" dirty="0"/>
            </a:br>
            <a:r>
              <a:rPr lang="en-US" sz="2000" dirty="0"/>
              <a:t>application refresh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Fast extraction of</a:t>
            </a:r>
            <a:br>
              <a:rPr lang="en-US" sz="2000" dirty="0"/>
            </a:br>
            <a:r>
              <a:rPr lang="en-US" sz="2000" dirty="0"/>
              <a:t> large data blocks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Support for multiple data</a:t>
            </a:r>
            <a:br>
              <a:rPr lang="en-US" sz="2400" dirty="0"/>
            </a:br>
            <a:r>
              <a:rPr lang="en-US" sz="2400" dirty="0"/>
              <a:t>types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GPS precision timestamps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Can insert data out of sequence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Lossless data compression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543" y="270420"/>
            <a:ext cx="634949" cy="6349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54790" y="600540"/>
            <a:ext cx="1080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Version 2.7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5A341177-56D3-47C7-AC9E-4AA71C052491}"/>
              </a:ext>
            </a:extLst>
          </p:cNvPr>
          <p:cNvSpPr txBox="1">
            <a:spLocks/>
          </p:cNvSpPr>
          <p:nvPr/>
        </p:nvSpPr>
        <p:spPr>
          <a:xfrm>
            <a:off x="9010183" y="1798632"/>
            <a:ext cx="3041475" cy="4669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1313" indent="-3413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Blip>
                <a:blip r:embed="rId5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88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9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4075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7438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9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55713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›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700"/>
              </a:spcBef>
            </a:pPr>
            <a:r>
              <a:rPr lang="en-US" sz="2000" dirty="0"/>
              <a:t>Includes Grafana server Version 9.5.1</a:t>
            </a:r>
          </a:p>
          <a:p>
            <a:pPr>
              <a:spcBef>
                <a:spcPts val="700"/>
              </a:spcBef>
            </a:pPr>
            <a:r>
              <a:rPr lang="en-US" sz="2000" dirty="0"/>
              <a:t>Includes new Geo Map and Data Export Panels as well as Device Filtering in Alarms</a:t>
            </a:r>
          </a:p>
          <a:p>
            <a:pPr>
              <a:spcBef>
                <a:spcPts val="700"/>
              </a:spcBef>
            </a:pPr>
            <a:r>
              <a:rPr lang="en-US" sz="2000" dirty="0"/>
              <a:t>Improved WPF Synchrophasor Device Add/Update Wizards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2A6A39C-C9A5-48FE-9F8A-6D0CA4885964}"/>
              </a:ext>
            </a:extLst>
          </p:cNvPr>
          <p:cNvSpPr txBox="1">
            <a:spLocks/>
          </p:cNvSpPr>
          <p:nvPr/>
        </p:nvSpPr>
        <p:spPr>
          <a:xfrm>
            <a:off x="9010183" y="1403506"/>
            <a:ext cx="3041475" cy="453593"/>
          </a:xfrm>
          <a:prstGeom prst="rect">
            <a:avLst/>
          </a:prstGeom>
        </p:spPr>
        <p:txBody>
          <a:bodyPr/>
          <a:lstStyle>
            <a:lvl1pPr marL="341313" indent="-3413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Blip>
                <a:blip r:embed="rId5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88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9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4075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7438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9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55713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›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Recent Improvements</a:t>
            </a:r>
          </a:p>
        </p:txBody>
      </p:sp>
      <p:pic>
        <p:nvPicPr>
          <p:cNvPr id="13" name="Picture 2" descr="image">
            <a:extLst>
              <a:ext uri="{FF2B5EF4-FFF2-40B4-BE49-F238E27FC236}">
                <a16:creationId xmlns:a16="http://schemas.microsoft.com/office/drawing/2014/main" id="{509F6EDE-5692-4E5D-B479-128EA07D6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830" y="4079278"/>
            <a:ext cx="3163276" cy="173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EDB05D8-92F0-4CD7-A762-4B1DCFA2FC9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5158"/>
          <a:stretch/>
        </p:blipFill>
        <p:spPr>
          <a:xfrm>
            <a:off x="8648319" y="4437151"/>
            <a:ext cx="2277073" cy="181850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D3AE00B-6782-4541-B426-E711D9FF6C52}"/>
              </a:ext>
            </a:extLst>
          </p:cNvPr>
          <p:cNvSpPr txBox="1"/>
          <p:nvPr/>
        </p:nvSpPr>
        <p:spPr>
          <a:xfrm>
            <a:off x="6828709" y="6000178"/>
            <a:ext cx="5059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3">
                    <a:lumMod val="5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https://github.com/GridProtectionAlliance/openHistorian/releases</a:t>
            </a:r>
            <a:endParaRPr lang="en-US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Picture 7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54AC2C12-045C-ADDC-E238-DBBC08E3D28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03" b="22196"/>
          <a:stretch/>
        </p:blipFill>
        <p:spPr>
          <a:xfrm>
            <a:off x="9390743" y="6324577"/>
            <a:ext cx="2180274" cy="47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49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01353-9993-4E8E-166B-7CAEDD9A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Synchrophasor Data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B4720-DD64-BD29-9B0E-E614ACD5A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Phase Angle Visualization</a:t>
            </a:r>
          </a:p>
          <a:p>
            <a:r>
              <a:rPr lang="en-US" dirty="0"/>
              <a:t>Oscillation Detection</a:t>
            </a:r>
          </a:p>
          <a:p>
            <a:r>
              <a:rPr lang="en-US" dirty="0"/>
              <a:t>Oscillation Source Location</a:t>
            </a:r>
          </a:p>
          <a:p>
            <a:r>
              <a:rPr lang="en-US" dirty="0"/>
              <a:t>Islanding Detection</a:t>
            </a:r>
          </a:p>
          <a:p>
            <a:r>
              <a:rPr lang="en-US" dirty="0"/>
              <a:t>Wide Area Damping Control*</a:t>
            </a:r>
          </a:p>
          <a:p>
            <a:r>
              <a:rPr lang="en-US" dirty="0"/>
              <a:t>Asset Health Monitoring</a:t>
            </a:r>
          </a:p>
          <a:p>
            <a:pPr lvl="1"/>
            <a:r>
              <a:rPr lang="en-US" dirty="0" err="1"/>
              <a:t>UnBalance</a:t>
            </a:r>
            <a:r>
              <a:rPr lang="en-US" dirty="0"/>
              <a:t> Monitoring</a:t>
            </a:r>
          </a:p>
          <a:p>
            <a:pPr lvl="1"/>
            <a:r>
              <a:rPr lang="en-US" dirty="0"/>
              <a:t>Signal-to-Noise Ratio Monitoring</a:t>
            </a:r>
          </a:p>
          <a:p>
            <a:r>
              <a:rPr lang="en-US" dirty="0"/>
              <a:t>Power Computations</a:t>
            </a:r>
          </a:p>
          <a:p>
            <a:r>
              <a:rPr lang="en-US" dirty="0"/>
              <a:t>Complex Alarming</a:t>
            </a:r>
          </a:p>
          <a:p>
            <a:r>
              <a:rPr lang="en-US" dirty="0"/>
              <a:t>System Event Management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00446-290C-40EA-1EDD-1A43B7C8F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ACAE7-CD9A-122C-1091-307999D6EA4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2023 Grid Protection Alliance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032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0FDA453-32A7-4269-86E6-CDB2F8E6E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GPA Leveraged Technology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1047A1-CB44-4868-8E27-27334C4CD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835"/>
            <a:ext cx="4275183" cy="4738128"/>
          </a:xfrm>
        </p:spPr>
        <p:txBody>
          <a:bodyPr/>
          <a:lstStyle/>
          <a:p>
            <a:r>
              <a:rPr lang="en-US" dirty="0"/>
              <a:t>Open source</a:t>
            </a:r>
          </a:p>
          <a:p>
            <a:r>
              <a:rPr lang="en-US" dirty="0"/>
              <a:t>GPA published plug-ins for openHistorian, PI, and custom map and phasor widgets</a:t>
            </a:r>
          </a:p>
          <a:p>
            <a:r>
              <a:rPr lang="en-US" dirty="0"/>
              <a:t>Rapidly expanding library of graphical widgets</a:t>
            </a:r>
          </a:p>
          <a:p>
            <a:r>
              <a:rPr lang="en-US" dirty="0"/>
              <a:t>Displays easily shared </a:t>
            </a:r>
          </a:p>
          <a:p>
            <a:r>
              <a:rPr lang="en-US" dirty="0"/>
              <a:t>Extensible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4994D2-8E76-4D55-B206-61534D6CA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894" y="1688068"/>
            <a:ext cx="6273478" cy="2768130"/>
          </a:xfrm>
          <a:prstGeom prst="rect">
            <a:avLst/>
          </a:prstGeom>
          <a:ln w="25400">
            <a:solidFill>
              <a:schemeClr val="accent1"/>
            </a:solidFill>
          </a:ln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66293A-6F1C-4D25-81FA-DFF09EA16FD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002" y="307859"/>
            <a:ext cx="3176891" cy="74331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255262F-226B-4D08-B2F9-901E58F387E4}"/>
              </a:ext>
            </a:extLst>
          </p:cNvPr>
          <p:cNvGrpSpPr/>
          <p:nvPr/>
        </p:nvGrpSpPr>
        <p:grpSpPr>
          <a:xfrm>
            <a:off x="5629346" y="4688139"/>
            <a:ext cx="5648602" cy="1398336"/>
            <a:chOff x="5629346" y="4688139"/>
            <a:chExt cx="5648602" cy="139833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016AF28-C380-43A0-9C67-323610536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25320" y="4692054"/>
              <a:ext cx="2552628" cy="1394421"/>
            </a:xfrm>
            <a:prstGeom prst="rect">
              <a:avLst/>
            </a:prstGeom>
            <a:ln w="25400">
              <a:solidFill>
                <a:schemeClr val="accent1"/>
              </a:solidFill>
            </a:ln>
            <a:effectLst>
              <a:outerShdw blurRad="1905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1D5AB83-CDFD-4445-BB97-A9A972BF4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29346" y="4688139"/>
              <a:ext cx="2552628" cy="1370856"/>
            </a:xfrm>
            <a:prstGeom prst="rect">
              <a:avLst/>
            </a:prstGeom>
            <a:ln w="25400">
              <a:solidFill>
                <a:schemeClr val="accent1"/>
              </a:solidFill>
            </a:ln>
            <a:effectLst>
              <a:outerShdw blurRad="190500" dist="762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8C15030-8540-4EDA-8481-97A24239A8CD}"/>
              </a:ext>
            </a:extLst>
          </p:cNvPr>
          <p:cNvSpPr txBox="1"/>
          <p:nvPr/>
        </p:nvSpPr>
        <p:spPr>
          <a:xfrm>
            <a:off x="914052" y="5914167"/>
            <a:ext cx="2590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https://grafana.com</a:t>
            </a:r>
          </a:p>
        </p:txBody>
      </p:sp>
    </p:spTree>
    <p:extLst>
      <p:ext uri="{BB962C8B-B14F-4D97-AF65-F5344CB8AC3E}">
        <p14:creationId xmlns:p14="http://schemas.microsoft.com/office/powerpoint/2010/main" val="436599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88AD3-3CEC-BD19-6A52-90DADEBC9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GPA Leveraged Technology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FE27F-4DAB-82EE-ED40-B25A56152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2DDB1-2305-0936-46FD-06C5222CA9B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2023 Grid Protection Alliance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D91433-C783-C481-24DA-E33DDE76E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180" y="1586193"/>
            <a:ext cx="4637323" cy="2934317"/>
          </a:xfrm>
          <a:prstGeom prst="rect">
            <a:avLst/>
          </a:prstGeom>
          <a:ln w="25400">
            <a:solidFill>
              <a:schemeClr val="accent1"/>
            </a:solidFill>
          </a:ln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E120E3-AE58-79A9-ACCB-2DB2F070A9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73" y="3429000"/>
            <a:ext cx="4006899" cy="25538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79B36E-1F89-35EB-4AD8-A068AC9A1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505" y="1332448"/>
            <a:ext cx="4664174" cy="19334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5334D7-C8EA-F7FA-8D7D-4D6DAC82A79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002" y="307859"/>
            <a:ext cx="3176891" cy="74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6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PATheme">
  <a:themeElements>
    <a:clrScheme name="Custom 1">
      <a:dk1>
        <a:srgbClr val="212529"/>
      </a:dk1>
      <a:lt1>
        <a:srgbClr val="F8F9FA"/>
      </a:lt1>
      <a:dk2>
        <a:srgbClr val="212529"/>
      </a:dk2>
      <a:lt2>
        <a:srgbClr val="F8F9FA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PATheme" id="{8EFCD849-6434-4C0B-97E4-3867B3CE0FCC}" vid="{C27ECF0E-969A-4891-8F6F-A5F89B4E02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GPATheme</Template>
  <TotalTime>16767</TotalTime>
  <Words>723</Words>
  <Application>Microsoft Office PowerPoint</Application>
  <PresentationFormat>Widescreen</PresentationFormat>
  <Paragraphs>154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Consolas</vt:lpstr>
      <vt:lpstr>Futura Md BT</vt:lpstr>
      <vt:lpstr>Helvetica</vt:lpstr>
      <vt:lpstr>Wingdings</vt:lpstr>
      <vt:lpstr>GPATheme</vt:lpstr>
      <vt:lpstr>GPA Synchrophasor Products Overview</vt:lpstr>
      <vt:lpstr>Grid Protection Alliance</vt:lpstr>
      <vt:lpstr>GPA Software is Open Source</vt:lpstr>
      <vt:lpstr>GPA Synchrophasor Products</vt:lpstr>
      <vt:lpstr>openPDC</vt:lpstr>
      <vt:lpstr>openHistorian</vt:lpstr>
      <vt:lpstr>Synchrophasor Data Applications</vt:lpstr>
      <vt:lpstr>GPA Leveraged Technology</vt:lpstr>
      <vt:lpstr>GPA Leveraged Technology</vt:lpstr>
      <vt:lpstr>SNR Reports</vt:lpstr>
      <vt:lpstr>Unbalance Reports</vt:lpstr>
      <vt:lpstr>Oscillation Detection</vt:lpstr>
      <vt:lpstr>Phase Angle Difference Monitoring</vt:lpstr>
      <vt:lpstr>Map Overlays</vt:lpstr>
      <vt:lpstr>Oscillation Detector</vt:lpstr>
      <vt:lpstr>Mode Meter</vt:lpstr>
      <vt:lpstr>Event Management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2022 PQ Dashboard User’s Forum</dc:title>
  <dc:creator>Erika Wills</dc:creator>
  <cp:lastModifiedBy>Erika Wills</cp:lastModifiedBy>
  <cp:revision>107</cp:revision>
  <dcterms:created xsi:type="dcterms:W3CDTF">2022-09-15T19:16:33Z</dcterms:created>
  <dcterms:modified xsi:type="dcterms:W3CDTF">2024-05-31T17:33:13Z</dcterms:modified>
</cp:coreProperties>
</file>