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-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733F2-3F87-4C30-1DAB-B4E9ECB0F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0622E-364C-F51A-1036-EBFDDB34F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B1A8A-8D9E-D9B2-E45D-CCD57DE7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6A4EF-8EC1-5AF6-A944-AB725E15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FDF59-74C4-7FB9-53C6-7933EADCA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5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FF945-19AB-3A0B-AF6D-5BD5182FC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BB841-5F8A-532A-EC56-B464166B9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0ED78-E1D2-6A0E-2985-4902CA7C6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3792D-167B-F021-C99B-45278F58C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6AAFD-9FE8-D2B9-5554-EF645551D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01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2A809C-ECD8-52F0-067F-DED167643B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7B10C-788E-524D-91C8-7D0FFFED9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F857B-D83A-D551-C6C2-BAE72C11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1BD9B-BE18-4A06-505E-B9CBE8A5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A35A6-91AB-1A61-D8CF-8915DB54E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0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137E8-8850-E4FA-A55F-5EEA216B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61F4E-7420-5500-1587-3920B30DB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2A7C1-9C6E-9BE0-62B3-D10A06CF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E72B0-A001-8883-1860-B68256EE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CDE67-F5A1-4C26-0230-CBE78310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5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67FCF-92E8-F7B3-BF59-2C6416D72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7CE7B-0DE7-1FC6-59CB-82FF39070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2A755-677C-4596-B237-EA0DAA4B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1685F-D17E-9752-1941-3EE2ADFC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37541-C487-16AC-751D-C0364B71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94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A4FE-17F9-5FEA-F35D-CD079F95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ECD2B-82FD-C967-2748-CF53D1F35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6E0330-D3EB-4DF7-4322-676E5C050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88953-70ED-95CE-35F9-DBB2BA16F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D63E0-7C0B-E385-CD6A-FD4238A68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7E0CC-2F46-7A4A-D3E3-DAE8BDED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4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56C7F-6833-614A-3F7F-75148DF76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A26DB-7528-F91A-CB3B-F04DF33B4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58246B-37C2-6470-5E58-F82030EE7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9B139A-47D5-6EA7-B408-A20719A753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741A08-F899-D0E9-73A4-A6E810511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4979D7-EBFC-8A6C-29A4-3C8962D9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A3E88A-ECC9-6A9D-F833-D06DCD20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416069-3CCB-8796-E905-97E78358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5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9FB3B-09DC-D587-0A22-B9761964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B1DDA-0A37-1B8D-A048-A1E5169D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8BE627-4415-8A3E-FA9D-E6625EC8D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7F771-B437-6509-BE35-94AE31A2B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9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2D18CB-1802-8691-CE1A-F2EC994AD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FC0D23-9D8E-195E-6D01-B178B2F6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46D9F-A57B-95E8-A0F5-020038514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7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3BD43-DC22-19C9-B8EE-91BD66D88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CA3D-6B77-657B-FA49-EBF1AD3E0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D1229A-3F11-AD92-25E3-D28FC91F2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99D89-534A-F490-7E8F-8FAC6ED5D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2BC8C-17EC-1A62-4472-9D25D404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72ED2-41E2-A0ED-8BC3-89739005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3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4E69B-0D4F-4974-CE7B-FC326729A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3D78B1-453F-E23A-A591-C773F9E55F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A59FD-DE41-64FC-28AB-9225C61C7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42F65-6956-5620-7999-6ADF80A16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AC604-591A-9CB1-C21A-41380576F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BFB86-AB12-F3F7-AE98-3A7572BB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7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B54D69-342C-0049-7555-BF3A03D6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01E4C-CAB9-DD3A-E6E3-04CBC9844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2DF47-ED17-6D88-1ACA-8D8BB457E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4A05B-D2FD-441C-BE48-1C6184254F62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FC0D9-A2D2-69DE-6726-4DAFD4AB6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81540-944E-1FE9-E4B4-ED731AF64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A7771-ECA4-4FBE-9205-C56A6DA80C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0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AEE7FD-0DCB-F474-1B23-638F5D34DBC3}"/>
              </a:ext>
            </a:extLst>
          </p:cNvPr>
          <p:cNvGrpSpPr/>
          <p:nvPr/>
        </p:nvGrpSpPr>
        <p:grpSpPr>
          <a:xfrm>
            <a:off x="318073" y="58940"/>
            <a:ext cx="11328641" cy="6707093"/>
            <a:chOff x="318073" y="58940"/>
            <a:chExt cx="11328641" cy="6707093"/>
          </a:xfrm>
        </p:grpSpPr>
        <p:cxnSp>
          <p:nvCxnSpPr>
            <p:cNvPr id="1074" name="Connector: Elbow 1073">
              <a:extLst>
                <a:ext uri="{FF2B5EF4-FFF2-40B4-BE49-F238E27FC236}">
                  <a16:creationId xmlns:a16="http://schemas.microsoft.com/office/drawing/2014/main" id="{EFD2CC0A-E45F-9683-09E7-9A166201C1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77808" y="1886693"/>
              <a:ext cx="1856423" cy="1822416"/>
            </a:xfrm>
            <a:prstGeom prst="bentConnector3">
              <a:avLst>
                <a:gd name="adj1" fmla="val 59490"/>
              </a:avLst>
            </a:prstGeom>
            <a:ln w="3810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C433E96-C448-3B34-8D09-B45229C716EC}"/>
                </a:ext>
              </a:extLst>
            </p:cNvPr>
            <p:cNvSpPr/>
            <p:nvPr/>
          </p:nvSpPr>
          <p:spPr>
            <a:xfrm>
              <a:off x="2139192" y="427838"/>
              <a:ext cx="1770077" cy="20636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3C3B5AC-B67E-337D-2A13-E4F0BBB92C86}"/>
                </a:ext>
              </a:extLst>
            </p:cNvPr>
            <p:cNvSpPr/>
            <p:nvPr/>
          </p:nvSpPr>
          <p:spPr>
            <a:xfrm>
              <a:off x="2073478" y="3524774"/>
              <a:ext cx="1770077" cy="20636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6ADCD73-BCFD-7205-D906-EE54AD632318}"/>
                </a:ext>
              </a:extLst>
            </p:cNvPr>
            <p:cNvSpPr/>
            <p:nvPr/>
          </p:nvSpPr>
          <p:spPr>
            <a:xfrm>
              <a:off x="5754847" y="428272"/>
              <a:ext cx="1752602" cy="20636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1E34D63-9E54-368F-C485-547DC5EC06DA}"/>
                </a:ext>
              </a:extLst>
            </p:cNvPr>
            <p:cNvSpPr/>
            <p:nvPr/>
          </p:nvSpPr>
          <p:spPr>
            <a:xfrm>
              <a:off x="5747855" y="3524773"/>
              <a:ext cx="1770077" cy="20636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52008F7-E7C8-DFF9-1D0F-696406F4CCE1}"/>
                </a:ext>
              </a:extLst>
            </p:cNvPr>
            <p:cNvSpPr txBox="1"/>
            <p:nvPr/>
          </p:nvSpPr>
          <p:spPr>
            <a:xfrm>
              <a:off x="4244829" y="58940"/>
              <a:ext cx="210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GRID 02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6710D63-93FE-E9BA-2A3E-CB9C809F09CF}"/>
                </a:ext>
              </a:extLst>
            </p:cNvPr>
            <p:cNvSpPr txBox="1"/>
            <p:nvPr/>
          </p:nvSpPr>
          <p:spPr>
            <a:xfrm>
              <a:off x="9539681" y="92062"/>
              <a:ext cx="210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GRID 01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7D2AD3F-5D40-4B4B-AB7B-238B436CE812}"/>
                </a:ext>
              </a:extLst>
            </p:cNvPr>
            <p:cNvSpPr/>
            <p:nvPr/>
          </p:nvSpPr>
          <p:spPr>
            <a:xfrm>
              <a:off x="9356519" y="1914088"/>
              <a:ext cx="1770077" cy="20636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5C90EB5-CF8C-E94E-8979-0E32A0C75AD3}"/>
                </a:ext>
              </a:extLst>
            </p:cNvPr>
            <p:cNvCxnSpPr/>
            <p:nvPr/>
          </p:nvCxnSpPr>
          <p:spPr>
            <a:xfrm>
              <a:off x="8481270" y="169501"/>
              <a:ext cx="0" cy="5637077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278FAA42-3984-36AF-317E-C117C0B8A0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621712" y="691062"/>
              <a:ext cx="708868" cy="708868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9A8CC1C-5EA6-816A-D0BE-24E454630190}"/>
                </a:ext>
              </a:extLst>
            </p:cNvPr>
            <p:cNvSpPr txBox="1"/>
            <p:nvPr/>
          </p:nvSpPr>
          <p:spPr>
            <a:xfrm>
              <a:off x="2585206" y="3524773"/>
              <a:ext cx="7466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Server 02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CB331AB-138C-0103-088E-ADC964A152E5}"/>
                </a:ext>
              </a:extLst>
            </p:cNvPr>
            <p:cNvSpPr txBox="1"/>
            <p:nvPr/>
          </p:nvSpPr>
          <p:spPr>
            <a:xfrm>
              <a:off x="6257838" y="3524773"/>
              <a:ext cx="7466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Server 04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6BA8A61-EA9D-617B-2D83-3528F459FE12}"/>
                </a:ext>
              </a:extLst>
            </p:cNvPr>
            <p:cNvSpPr txBox="1"/>
            <p:nvPr/>
          </p:nvSpPr>
          <p:spPr>
            <a:xfrm>
              <a:off x="6257838" y="429452"/>
              <a:ext cx="7466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Server 03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81CEE98-4174-0D60-D0DD-B9258F8E692E}"/>
                </a:ext>
              </a:extLst>
            </p:cNvPr>
            <p:cNvSpPr txBox="1"/>
            <p:nvPr/>
          </p:nvSpPr>
          <p:spPr>
            <a:xfrm>
              <a:off x="2596393" y="446230"/>
              <a:ext cx="7466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Server 01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26B5DBA-0E31-E1F0-7A72-98A2C30BBF73}"/>
                </a:ext>
              </a:extLst>
            </p:cNvPr>
            <p:cNvSpPr txBox="1"/>
            <p:nvPr/>
          </p:nvSpPr>
          <p:spPr>
            <a:xfrm>
              <a:off x="9842383" y="1914088"/>
              <a:ext cx="7466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Server 05</a:t>
              </a:r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07163EE9-0918-D7FA-4B29-7FA0DAA548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346774" y="2082935"/>
              <a:ext cx="708868" cy="708868"/>
            </a:xfrm>
            <a:prstGeom prst="rect">
              <a:avLst/>
            </a:prstGeom>
          </p:spPr>
        </p:pic>
        <p:pic>
          <p:nvPicPr>
            <p:cNvPr id="1038" name="Picture 14" descr="GitHub - GridProtectionAlliance/openHistorian: The Open Source Time-Series  Data Historian">
              <a:extLst>
                <a:ext uri="{FF2B5EF4-FFF2-40B4-BE49-F238E27FC236}">
                  <a16:creationId xmlns:a16="http://schemas.microsoft.com/office/drawing/2014/main" id="{F9960BCF-66FF-6608-64B9-B4EFEFA635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6175" y="1460117"/>
              <a:ext cx="1464405" cy="366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14" descr="GitHub - GridProtectionAlliance/openHistorian: The Open Source Time-Series  Data Historian">
              <a:extLst>
                <a:ext uri="{FF2B5EF4-FFF2-40B4-BE49-F238E27FC236}">
                  <a16:creationId xmlns:a16="http://schemas.microsoft.com/office/drawing/2014/main" id="{69FB171E-66CA-2D19-FE49-31770EC750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93879" y="3885934"/>
              <a:ext cx="1464405" cy="366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openPDC | LinkedIn">
              <a:extLst>
                <a:ext uri="{FF2B5EF4-FFF2-40B4-BE49-F238E27FC236}">
                  <a16:creationId xmlns:a16="http://schemas.microsoft.com/office/drawing/2014/main" id="{7D69B009-D87B-E031-9C83-8C6EBB0FEA1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7541" b="38385"/>
            <a:stretch/>
          </p:blipFill>
          <p:spPr bwMode="auto">
            <a:xfrm>
              <a:off x="2209575" y="3912496"/>
              <a:ext cx="1410433" cy="339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18" descr="openPDC | LinkedIn">
              <a:extLst>
                <a:ext uri="{FF2B5EF4-FFF2-40B4-BE49-F238E27FC236}">
                  <a16:creationId xmlns:a16="http://schemas.microsoft.com/office/drawing/2014/main" id="{7771B319-C20A-D267-93AB-EE85EFAC684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7541" b="38385"/>
            <a:stretch/>
          </p:blipFill>
          <p:spPr bwMode="auto">
            <a:xfrm>
              <a:off x="2264486" y="746988"/>
              <a:ext cx="1410433" cy="339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Computer Screen Stock Illustrations – 635,573 Computer Screen Stock  Illustrations, Vectors &amp; Clipart - Dreamstime">
              <a:extLst>
                <a:ext uri="{FF2B5EF4-FFF2-40B4-BE49-F238E27FC236}">
                  <a16:creationId xmlns:a16="http://schemas.microsoft.com/office/drawing/2014/main" id="{37D0599E-DFEE-42B7-9D9C-E7E9879CA3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6041" y="5588464"/>
              <a:ext cx="1256951" cy="8701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C03A036-C910-092A-6C99-5789289F777D}"/>
                </a:ext>
              </a:extLst>
            </p:cNvPr>
            <p:cNvSpPr txBox="1"/>
            <p:nvPr/>
          </p:nvSpPr>
          <p:spPr>
            <a:xfrm>
              <a:off x="4551725" y="6327856"/>
              <a:ext cx="7466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User</a:t>
              </a:r>
            </a:p>
          </p:txBody>
        </p:sp>
        <p:pic>
          <p:nvPicPr>
            <p:cNvPr id="29" name="Picture 20" descr="Computer Screen Stock Illustrations – 635,573 Computer Screen Stock  Illustrations, Vectors &amp; Clipart - Dreamstime">
              <a:extLst>
                <a:ext uri="{FF2B5EF4-FFF2-40B4-BE49-F238E27FC236}">
                  <a16:creationId xmlns:a16="http://schemas.microsoft.com/office/drawing/2014/main" id="{9718D778-BDC1-ACF6-7238-D2B38FADB3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5664" y="5588464"/>
              <a:ext cx="1256951" cy="8701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16E8D1C-4ED2-7ED8-A3AC-EF09D7025947}"/>
                </a:ext>
              </a:extLst>
            </p:cNvPr>
            <p:cNvSpPr txBox="1"/>
            <p:nvPr/>
          </p:nvSpPr>
          <p:spPr>
            <a:xfrm>
              <a:off x="10021348" y="6327856"/>
              <a:ext cx="74662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User</a:t>
              </a:r>
            </a:p>
          </p:txBody>
        </p:sp>
        <p:cxnSp>
          <p:nvCxnSpPr>
            <p:cNvPr id="1024" name="Straight Arrow Connector 1023">
              <a:extLst>
                <a:ext uri="{FF2B5EF4-FFF2-40B4-BE49-F238E27FC236}">
                  <a16:creationId xmlns:a16="http://schemas.microsoft.com/office/drawing/2014/main" id="{64B134B8-C1E5-30BE-031B-927FA727376D}"/>
                </a:ext>
              </a:extLst>
            </p:cNvPr>
            <p:cNvCxnSpPr/>
            <p:nvPr/>
          </p:nvCxnSpPr>
          <p:spPr>
            <a:xfrm flipV="1">
              <a:off x="10259736" y="4085439"/>
              <a:ext cx="0" cy="140096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7" name="Connector: Elbow 1026">
              <a:extLst>
                <a:ext uri="{FF2B5EF4-FFF2-40B4-BE49-F238E27FC236}">
                  <a16:creationId xmlns:a16="http://schemas.microsoft.com/office/drawing/2014/main" id="{CA9C66AB-02FF-FCFD-F856-C2C19AC6F609}"/>
                </a:ext>
              </a:extLst>
            </p:cNvPr>
            <p:cNvCxnSpPr>
              <a:stCxn id="1044" idx="0"/>
              <a:endCxn id="5" idx="3"/>
            </p:cNvCxnSpPr>
            <p:nvPr/>
          </p:nvCxnSpPr>
          <p:spPr>
            <a:xfrm rot="16200000" flipV="1">
              <a:off x="3798114" y="4602061"/>
              <a:ext cx="1031844" cy="940962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8" name="Connector: Elbow 1027">
              <a:extLst>
                <a:ext uri="{FF2B5EF4-FFF2-40B4-BE49-F238E27FC236}">
                  <a16:creationId xmlns:a16="http://schemas.microsoft.com/office/drawing/2014/main" id="{97D91D5E-410C-1B51-1A50-7FB954C5E21A}"/>
                </a:ext>
              </a:extLst>
            </p:cNvPr>
            <p:cNvCxnSpPr>
              <a:cxnSpLocks/>
              <a:stCxn id="1044" idx="0"/>
              <a:endCxn id="7" idx="1"/>
            </p:cNvCxnSpPr>
            <p:nvPr/>
          </p:nvCxnSpPr>
          <p:spPr>
            <a:xfrm rot="5400000" flipH="1" flipV="1">
              <a:off x="4750264" y="4590873"/>
              <a:ext cx="1031845" cy="963338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1" name="Connector: Elbow 1030">
              <a:extLst>
                <a:ext uri="{FF2B5EF4-FFF2-40B4-BE49-F238E27FC236}">
                  <a16:creationId xmlns:a16="http://schemas.microsoft.com/office/drawing/2014/main" id="{A6492FFF-FF4B-5F6E-BF0D-FEA80A881205}"/>
                </a:ext>
              </a:extLst>
            </p:cNvPr>
            <p:cNvCxnSpPr>
              <a:cxnSpLocks/>
              <a:stCxn id="1044" idx="0"/>
              <a:endCxn id="6" idx="1"/>
            </p:cNvCxnSpPr>
            <p:nvPr/>
          </p:nvCxnSpPr>
          <p:spPr>
            <a:xfrm rot="5400000" flipH="1" flipV="1">
              <a:off x="3205509" y="3039126"/>
              <a:ext cx="4128346" cy="970330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Connector: Elbow 1036">
              <a:extLst>
                <a:ext uri="{FF2B5EF4-FFF2-40B4-BE49-F238E27FC236}">
                  <a16:creationId xmlns:a16="http://schemas.microsoft.com/office/drawing/2014/main" id="{70DDEE21-294C-9FC1-2505-21051E14A477}"/>
                </a:ext>
              </a:extLst>
            </p:cNvPr>
            <p:cNvCxnSpPr>
              <a:cxnSpLocks/>
              <a:stCxn id="1044" idx="0"/>
              <a:endCxn id="4" idx="3"/>
            </p:cNvCxnSpPr>
            <p:nvPr/>
          </p:nvCxnSpPr>
          <p:spPr>
            <a:xfrm rot="16200000" flipV="1">
              <a:off x="2282503" y="3086450"/>
              <a:ext cx="4128780" cy="875248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5" name="Straight Connector 1044">
              <a:extLst>
                <a:ext uri="{FF2B5EF4-FFF2-40B4-BE49-F238E27FC236}">
                  <a16:creationId xmlns:a16="http://schemas.microsoft.com/office/drawing/2014/main" id="{7C0A1D4B-A7BD-3AC1-165C-C4047CD98EFC}"/>
                </a:ext>
              </a:extLst>
            </p:cNvPr>
            <p:cNvCxnSpPr/>
            <p:nvPr/>
          </p:nvCxnSpPr>
          <p:spPr>
            <a:xfrm>
              <a:off x="327171" y="6589466"/>
              <a:ext cx="394282" cy="0"/>
            </a:xfrm>
            <a:prstGeom prst="line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6" name="TextBox 1045">
              <a:extLst>
                <a:ext uri="{FF2B5EF4-FFF2-40B4-BE49-F238E27FC236}">
                  <a16:creationId xmlns:a16="http://schemas.microsoft.com/office/drawing/2014/main" id="{9DCAE1E6-5C60-CE76-E657-1A11C1DE8EA7}"/>
                </a:ext>
              </a:extLst>
            </p:cNvPr>
            <p:cNvSpPr txBox="1"/>
            <p:nvPr/>
          </p:nvSpPr>
          <p:spPr>
            <a:xfrm>
              <a:off x="710270" y="6396701"/>
              <a:ext cx="813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http(s)</a:t>
              </a:r>
            </a:p>
          </p:txBody>
        </p:sp>
        <p:cxnSp>
          <p:nvCxnSpPr>
            <p:cNvPr id="1048" name="Straight Arrow Connector 1047">
              <a:extLst>
                <a:ext uri="{FF2B5EF4-FFF2-40B4-BE49-F238E27FC236}">
                  <a16:creationId xmlns:a16="http://schemas.microsoft.com/office/drawing/2014/main" id="{506F872D-5BD3-DA47-45C5-1D5C64496675}"/>
                </a:ext>
              </a:extLst>
            </p:cNvPr>
            <p:cNvCxnSpPr/>
            <p:nvPr/>
          </p:nvCxnSpPr>
          <p:spPr>
            <a:xfrm>
              <a:off x="3976382" y="916757"/>
              <a:ext cx="1771473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8" name="Connector: Elbow 1057">
              <a:extLst>
                <a:ext uri="{FF2B5EF4-FFF2-40B4-BE49-F238E27FC236}">
                  <a16:creationId xmlns:a16="http://schemas.microsoft.com/office/drawing/2014/main" id="{95ECF729-BD4D-ABBC-2EAE-8EF3880FE28D}"/>
                </a:ext>
              </a:extLst>
            </p:cNvPr>
            <p:cNvCxnSpPr>
              <a:cxnSpLocks/>
            </p:cNvCxnSpPr>
            <p:nvPr/>
          </p:nvCxnSpPr>
          <p:spPr>
            <a:xfrm>
              <a:off x="3916261" y="2175698"/>
              <a:ext cx="1686491" cy="1654007"/>
            </a:xfrm>
            <a:prstGeom prst="bentConnector3">
              <a:avLst>
                <a:gd name="adj1" fmla="val 74374"/>
              </a:avLst>
            </a:prstGeom>
            <a:ln w="3810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5" name="Straight Arrow Connector 1064">
              <a:extLst>
                <a:ext uri="{FF2B5EF4-FFF2-40B4-BE49-F238E27FC236}">
                  <a16:creationId xmlns:a16="http://schemas.microsoft.com/office/drawing/2014/main" id="{6587B50E-2377-5DA6-0FA5-3E40F9D23E90}"/>
                </a:ext>
              </a:extLst>
            </p:cNvPr>
            <p:cNvCxnSpPr/>
            <p:nvPr/>
          </p:nvCxnSpPr>
          <p:spPr>
            <a:xfrm>
              <a:off x="3909268" y="4252035"/>
              <a:ext cx="1693484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8" name="Connector: Elbow 1077">
              <a:extLst>
                <a:ext uri="{FF2B5EF4-FFF2-40B4-BE49-F238E27FC236}">
                  <a16:creationId xmlns:a16="http://schemas.microsoft.com/office/drawing/2014/main" id="{B96144B6-1F7D-AA3F-9845-11B19154549A}"/>
                </a:ext>
              </a:extLst>
            </p:cNvPr>
            <p:cNvCxnSpPr>
              <a:endCxn id="10" idx="1"/>
            </p:cNvCxnSpPr>
            <p:nvPr/>
          </p:nvCxnSpPr>
          <p:spPr>
            <a:xfrm>
              <a:off x="7517932" y="1826218"/>
              <a:ext cx="1838587" cy="1119716"/>
            </a:xfrm>
            <a:prstGeom prst="bentConnector3">
              <a:avLst>
                <a:gd name="adj1" fmla="val 29011"/>
              </a:avLst>
            </a:prstGeom>
            <a:ln w="3810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1" name="Connector: Elbow 1080">
              <a:extLst>
                <a:ext uri="{FF2B5EF4-FFF2-40B4-BE49-F238E27FC236}">
                  <a16:creationId xmlns:a16="http://schemas.microsoft.com/office/drawing/2014/main" id="{363C046C-24DE-7F8C-EADA-101039D80E58}"/>
                </a:ext>
              </a:extLst>
            </p:cNvPr>
            <p:cNvCxnSpPr>
              <a:stCxn id="7" idx="3"/>
            </p:cNvCxnSpPr>
            <p:nvPr/>
          </p:nvCxnSpPr>
          <p:spPr>
            <a:xfrm flipV="1">
              <a:off x="7517932" y="3333227"/>
              <a:ext cx="1835095" cy="1223392"/>
            </a:xfrm>
            <a:prstGeom prst="bentConnector3">
              <a:avLst>
                <a:gd name="adj1" fmla="val 28971"/>
              </a:avLst>
            </a:prstGeom>
            <a:ln w="38100">
              <a:solidFill>
                <a:schemeClr val="accent2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5" name="Straight Connector 1084">
              <a:extLst>
                <a:ext uri="{FF2B5EF4-FFF2-40B4-BE49-F238E27FC236}">
                  <a16:creationId xmlns:a16="http://schemas.microsoft.com/office/drawing/2014/main" id="{C9D04C9F-7A5A-08EE-9624-E14FB9AB14A9}"/>
                </a:ext>
              </a:extLst>
            </p:cNvPr>
            <p:cNvCxnSpPr/>
            <p:nvPr/>
          </p:nvCxnSpPr>
          <p:spPr>
            <a:xfrm>
              <a:off x="327171" y="6327856"/>
              <a:ext cx="394282" cy="0"/>
            </a:xfrm>
            <a:prstGeom prst="line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6" name="TextBox 1085">
              <a:extLst>
                <a:ext uri="{FF2B5EF4-FFF2-40B4-BE49-F238E27FC236}">
                  <a16:creationId xmlns:a16="http://schemas.microsoft.com/office/drawing/2014/main" id="{1028FAAD-4C2E-E623-41A1-11F4F7892AA2}"/>
                </a:ext>
              </a:extLst>
            </p:cNvPr>
            <p:cNvSpPr txBox="1"/>
            <p:nvPr/>
          </p:nvSpPr>
          <p:spPr>
            <a:xfrm>
              <a:off x="710270" y="6126993"/>
              <a:ext cx="813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sttp</a:t>
              </a:r>
              <a:endParaRPr lang="en-US" dirty="0"/>
            </a:p>
          </p:txBody>
        </p:sp>
        <p:cxnSp>
          <p:nvCxnSpPr>
            <p:cNvPr id="1089" name="Straight Connector 1088">
              <a:extLst>
                <a:ext uri="{FF2B5EF4-FFF2-40B4-BE49-F238E27FC236}">
                  <a16:creationId xmlns:a16="http://schemas.microsoft.com/office/drawing/2014/main" id="{EBBD0C5C-27FB-9BC1-A3C8-CA595CAFC102}"/>
                </a:ext>
              </a:extLst>
            </p:cNvPr>
            <p:cNvCxnSpPr/>
            <p:nvPr/>
          </p:nvCxnSpPr>
          <p:spPr>
            <a:xfrm>
              <a:off x="327171" y="6126993"/>
              <a:ext cx="394282" cy="0"/>
            </a:xfrm>
            <a:prstGeom prst="line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0" name="TextBox 1089">
              <a:extLst>
                <a:ext uri="{FF2B5EF4-FFF2-40B4-BE49-F238E27FC236}">
                  <a16:creationId xmlns:a16="http://schemas.microsoft.com/office/drawing/2014/main" id="{E8ED280D-E2D5-B87B-DD35-69D22C2A467D}"/>
                </a:ext>
              </a:extLst>
            </p:cNvPr>
            <p:cNvSpPr txBox="1"/>
            <p:nvPr/>
          </p:nvSpPr>
          <p:spPr>
            <a:xfrm>
              <a:off x="711301" y="5927745"/>
              <a:ext cx="10835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TCP (SQL)</a:t>
              </a:r>
            </a:p>
          </p:txBody>
        </p:sp>
        <p:cxnSp>
          <p:nvCxnSpPr>
            <p:cNvPr id="1091" name="Straight Connector 1090">
              <a:extLst>
                <a:ext uri="{FF2B5EF4-FFF2-40B4-BE49-F238E27FC236}">
                  <a16:creationId xmlns:a16="http://schemas.microsoft.com/office/drawing/2014/main" id="{CC4B93A5-3730-C27B-A75B-723C50D1B4B4}"/>
                </a:ext>
              </a:extLst>
            </p:cNvPr>
            <p:cNvCxnSpPr/>
            <p:nvPr/>
          </p:nvCxnSpPr>
          <p:spPr>
            <a:xfrm>
              <a:off x="318073" y="5843826"/>
              <a:ext cx="394282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2" name="TextBox 1091">
              <a:extLst>
                <a:ext uri="{FF2B5EF4-FFF2-40B4-BE49-F238E27FC236}">
                  <a16:creationId xmlns:a16="http://schemas.microsoft.com/office/drawing/2014/main" id="{D14F3B22-7166-2E9C-04BE-124682E4725D}"/>
                </a:ext>
              </a:extLst>
            </p:cNvPr>
            <p:cNvSpPr txBox="1"/>
            <p:nvPr/>
          </p:nvSpPr>
          <p:spPr>
            <a:xfrm>
              <a:off x="711301" y="5666136"/>
              <a:ext cx="1746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TCP (</a:t>
              </a:r>
              <a:r>
                <a:rPr lang="en-US" dirty="0" err="1"/>
                <a:t>Fileshare</a:t>
              </a:r>
              <a:r>
                <a:rPr lang="en-US" dirty="0"/>
                <a:t>)</a:t>
              </a:r>
            </a:p>
          </p:txBody>
        </p:sp>
        <p:pic>
          <p:nvPicPr>
            <p:cNvPr id="1101" name="Picture 26" descr="IconExperience » I-Collection » Hard Drive Icon">
              <a:extLst>
                <a:ext uri="{FF2B5EF4-FFF2-40B4-BE49-F238E27FC236}">
                  <a16:creationId xmlns:a16="http://schemas.microsoft.com/office/drawing/2014/main" id="{E7254CB3-5C23-4B20-46CA-08B0D43872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2197" y="2026153"/>
              <a:ext cx="397777" cy="397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2" name="Picture 26" descr="IconExperience » I-Collection » Hard Drive Icon">
              <a:extLst>
                <a:ext uri="{FF2B5EF4-FFF2-40B4-BE49-F238E27FC236}">
                  <a16:creationId xmlns:a16="http://schemas.microsoft.com/office/drawing/2014/main" id="{E3CD7443-A434-3429-9310-731A48BE49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7257" y="2036178"/>
              <a:ext cx="397777" cy="397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03" name="TextBox 1102">
              <a:extLst>
                <a:ext uri="{FF2B5EF4-FFF2-40B4-BE49-F238E27FC236}">
                  <a16:creationId xmlns:a16="http://schemas.microsoft.com/office/drawing/2014/main" id="{3B6A1F4A-FFFC-D939-7C58-280100531D2F}"/>
                </a:ext>
              </a:extLst>
            </p:cNvPr>
            <p:cNvSpPr txBox="1"/>
            <p:nvPr/>
          </p:nvSpPr>
          <p:spPr>
            <a:xfrm>
              <a:off x="5831132" y="1814624"/>
              <a:ext cx="51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FS 01</a:t>
              </a:r>
            </a:p>
          </p:txBody>
        </p:sp>
        <p:sp>
          <p:nvSpPr>
            <p:cNvPr id="1104" name="TextBox 1103">
              <a:extLst>
                <a:ext uri="{FF2B5EF4-FFF2-40B4-BE49-F238E27FC236}">
                  <a16:creationId xmlns:a16="http://schemas.microsoft.com/office/drawing/2014/main" id="{494841E8-9CA2-F8A7-44F8-5982C30C1AF2}"/>
                </a:ext>
              </a:extLst>
            </p:cNvPr>
            <p:cNvSpPr txBox="1"/>
            <p:nvPr/>
          </p:nvSpPr>
          <p:spPr>
            <a:xfrm>
              <a:off x="6718885" y="1814624"/>
              <a:ext cx="51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FS 02</a:t>
              </a:r>
            </a:p>
          </p:txBody>
        </p:sp>
        <p:pic>
          <p:nvPicPr>
            <p:cNvPr id="1105" name="Picture 26" descr="IconExperience » I-Collection » Hard Drive Icon">
              <a:extLst>
                <a:ext uri="{FF2B5EF4-FFF2-40B4-BE49-F238E27FC236}">
                  <a16:creationId xmlns:a16="http://schemas.microsoft.com/office/drawing/2014/main" id="{848D8DBC-C54C-9C66-3AAD-B723A9D92E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2579" y="5119660"/>
              <a:ext cx="397777" cy="397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6" name="Picture 26" descr="IconExperience » I-Collection » Hard Drive Icon">
              <a:extLst>
                <a:ext uri="{FF2B5EF4-FFF2-40B4-BE49-F238E27FC236}">
                  <a16:creationId xmlns:a16="http://schemas.microsoft.com/office/drawing/2014/main" id="{F42FDF2A-A7ED-6232-6659-7F2DD7F9E1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7639" y="5129685"/>
              <a:ext cx="397777" cy="3977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07" name="TextBox 1106">
              <a:extLst>
                <a:ext uri="{FF2B5EF4-FFF2-40B4-BE49-F238E27FC236}">
                  <a16:creationId xmlns:a16="http://schemas.microsoft.com/office/drawing/2014/main" id="{8F7283DD-1AB6-8505-E301-5BAAFF28967B}"/>
                </a:ext>
              </a:extLst>
            </p:cNvPr>
            <p:cNvSpPr txBox="1"/>
            <p:nvPr/>
          </p:nvSpPr>
          <p:spPr>
            <a:xfrm>
              <a:off x="5891514" y="4908131"/>
              <a:ext cx="51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FS 03</a:t>
              </a:r>
            </a:p>
          </p:txBody>
        </p:sp>
        <p:sp>
          <p:nvSpPr>
            <p:cNvPr id="1108" name="TextBox 1107">
              <a:extLst>
                <a:ext uri="{FF2B5EF4-FFF2-40B4-BE49-F238E27FC236}">
                  <a16:creationId xmlns:a16="http://schemas.microsoft.com/office/drawing/2014/main" id="{3BDDE683-700B-7A6C-84F8-650B6A40822B}"/>
                </a:ext>
              </a:extLst>
            </p:cNvPr>
            <p:cNvSpPr txBox="1"/>
            <p:nvPr/>
          </p:nvSpPr>
          <p:spPr>
            <a:xfrm>
              <a:off x="6779267" y="4908131"/>
              <a:ext cx="51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FS 04</a:t>
              </a:r>
            </a:p>
          </p:txBody>
        </p:sp>
        <p:cxnSp>
          <p:nvCxnSpPr>
            <p:cNvPr id="1110" name="Straight Arrow Connector 1109">
              <a:extLst>
                <a:ext uri="{FF2B5EF4-FFF2-40B4-BE49-F238E27FC236}">
                  <a16:creationId xmlns:a16="http://schemas.microsoft.com/office/drawing/2014/main" id="{64B3C07F-27A6-1DFF-9032-0B964D7B7A53}"/>
                </a:ext>
              </a:extLst>
            </p:cNvPr>
            <p:cNvCxnSpPr/>
            <p:nvPr/>
          </p:nvCxnSpPr>
          <p:spPr>
            <a:xfrm flipV="1">
              <a:off x="5866175" y="2575420"/>
              <a:ext cx="0" cy="85358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2" name="Straight Arrow Connector 1111">
              <a:extLst>
                <a:ext uri="{FF2B5EF4-FFF2-40B4-BE49-F238E27FC236}">
                  <a16:creationId xmlns:a16="http://schemas.microsoft.com/office/drawing/2014/main" id="{940D8DD5-52E0-C821-C72E-F739B727C007}"/>
                </a:ext>
              </a:extLst>
            </p:cNvPr>
            <p:cNvCxnSpPr/>
            <p:nvPr/>
          </p:nvCxnSpPr>
          <p:spPr>
            <a:xfrm>
              <a:off x="6249974" y="2575420"/>
              <a:ext cx="0" cy="85358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4" name="Straight Arrow Connector 1113">
              <a:extLst>
                <a:ext uri="{FF2B5EF4-FFF2-40B4-BE49-F238E27FC236}">
                  <a16:creationId xmlns:a16="http://schemas.microsoft.com/office/drawing/2014/main" id="{94B76C9D-2594-7210-F80B-24F04C17C99B}"/>
                </a:ext>
              </a:extLst>
            </p:cNvPr>
            <p:cNvCxnSpPr/>
            <p:nvPr/>
          </p:nvCxnSpPr>
          <p:spPr>
            <a:xfrm flipV="1">
              <a:off x="6621712" y="2575420"/>
              <a:ext cx="0" cy="853580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6" name="Straight Arrow Connector 1115">
              <a:extLst>
                <a:ext uri="{FF2B5EF4-FFF2-40B4-BE49-F238E27FC236}">
                  <a16:creationId xmlns:a16="http://schemas.microsoft.com/office/drawing/2014/main" id="{988F8E63-E820-6DC2-283F-C137403EE63D}"/>
                </a:ext>
              </a:extLst>
            </p:cNvPr>
            <p:cNvCxnSpPr/>
            <p:nvPr/>
          </p:nvCxnSpPr>
          <p:spPr>
            <a:xfrm>
              <a:off x="3976382" y="1086527"/>
              <a:ext cx="1757849" cy="0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7" name="Connector: Elbow 1116">
              <a:extLst>
                <a:ext uri="{FF2B5EF4-FFF2-40B4-BE49-F238E27FC236}">
                  <a16:creationId xmlns:a16="http://schemas.microsoft.com/office/drawing/2014/main" id="{6E0119A7-CC1D-0416-68C1-72DE91B96A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96678" y="2140200"/>
              <a:ext cx="1856423" cy="1822416"/>
            </a:xfrm>
            <a:prstGeom prst="bentConnector3">
              <a:avLst>
                <a:gd name="adj1" fmla="val 78017"/>
              </a:avLst>
            </a:prstGeom>
            <a:ln w="3810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14" descr="GitHub - GridProtectionAlliance/openHistorian: The Open Source Time-Series  Data Historian">
            <a:extLst>
              <a:ext uri="{FF2B5EF4-FFF2-40B4-BE49-F238E27FC236}">
                <a16:creationId xmlns:a16="http://schemas.microsoft.com/office/drawing/2014/main" id="{41F6263C-FA10-26CA-5029-56A1D32F2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355" y="2762882"/>
            <a:ext cx="1464405" cy="36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686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C74E27-5E93-BB40-ED8A-BAD754DD6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67068"/>
              </p:ext>
            </p:extLst>
          </p:nvPr>
        </p:nvGraphicFramePr>
        <p:xfrm>
          <a:off x="329033" y="98881"/>
          <a:ext cx="4813417" cy="27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GHz-16 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200GB /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534156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61328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86B872B-06A9-6EF7-D00A-F2A602FE8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205397"/>
              </p:ext>
            </p:extLst>
          </p:nvPr>
        </p:nvGraphicFramePr>
        <p:xfrm>
          <a:off x="329033" y="1794855"/>
          <a:ext cx="4813417" cy="164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GHz-16 core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200GB /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12F7807-8FD7-9975-4F78-BE187DBDB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770889"/>
              </p:ext>
            </p:extLst>
          </p:nvPr>
        </p:nvGraphicFramePr>
        <p:xfrm>
          <a:off x="329033" y="3498550"/>
          <a:ext cx="4813417" cy="164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 - 8 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9F8F7A-7710-0C0C-5C3C-113BC1E1A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01111"/>
              </p:ext>
            </p:extLst>
          </p:nvPr>
        </p:nvGraphicFramePr>
        <p:xfrm>
          <a:off x="5524613" y="98881"/>
          <a:ext cx="4813417" cy="164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 – 8 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  <a:r>
                        <a:rPr lang="en-US" dirty="0"/>
                        <a:t> /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3D1534D-898D-B28C-EA6A-C78FEFBBE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856765"/>
              </p:ext>
            </p:extLst>
          </p:nvPr>
        </p:nvGraphicFramePr>
        <p:xfrm>
          <a:off x="5524614" y="2096470"/>
          <a:ext cx="481341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 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TB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220EFCA-6A28-3D99-02A1-4E3963193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789144"/>
              </p:ext>
            </p:extLst>
          </p:nvPr>
        </p:nvGraphicFramePr>
        <p:xfrm>
          <a:off x="5524613" y="4966903"/>
          <a:ext cx="481341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 04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065FE48-F234-F64B-3734-672A5B359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31976"/>
              </p:ext>
            </p:extLst>
          </p:nvPr>
        </p:nvGraphicFramePr>
        <p:xfrm>
          <a:off x="5524613" y="4016710"/>
          <a:ext cx="481341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 03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B148627-3771-292A-A465-AA3E9607C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92254"/>
              </p:ext>
            </p:extLst>
          </p:nvPr>
        </p:nvGraphicFramePr>
        <p:xfrm>
          <a:off x="5524614" y="3132790"/>
          <a:ext cx="481341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FS 02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TB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BA94BDF-DB3C-6F0C-43C0-363A95371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86054"/>
              </p:ext>
            </p:extLst>
          </p:nvPr>
        </p:nvGraphicFramePr>
        <p:xfrm>
          <a:off x="329032" y="5185528"/>
          <a:ext cx="4813417" cy="164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809">
                  <a:extLst>
                    <a:ext uri="{9D8B030D-6E8A-4147-A177-3AD203B41FA5}">
                      <a16:colId xmlns:a16="http://schemas.microsoft.com/office/drawing/2014/main" val="4190561457"/>
                    </a:ext>
                  </a:extLst>
                </a:gridCol>
                <a:gridCol w="1715608">
                  <a:extLst>
                    <a:ext uri="{9D8B030D-6E8A-4147-A177-3AD203B41FA5}">
                      <a16:colId xmlns:a16="http://schemas.microsoft.com/office/drawing/2014/main" val="1911361546"/>
                    </a:ext>
                  </a:extLst>
                </a:gridCol>
              </a:tblGrid>
              <a:tr h="314743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Server 04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845452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3+ GHz - 8 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636590"/>
                  </a:ext>
                </a:extLst>
              </a:tr>
              <a:tr h="314743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96940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r>
                        <a:rPr lang="en-US" dirty="0"/>
                        <a:t>Local Disk (OS/Data)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200GB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854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5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2FABEE-F885-610F-CFE9-8044957E4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409074"/>
              </p:ext>
            </p:extLst>
          </p:nvPr>
        </p:nvGraphicFramePr>
        <p:xfrm>
          <a:off x="236756" y="149215"/>
          <a:ext cx="8128000" cy="741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254696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6443424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70356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36529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Protocol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396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992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0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56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355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139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408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TCP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15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090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189501"/>
                  </a:ext>
                </a:extLst>
              </a:tr>
              <a:tr h="3452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718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458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TCP (</a:t>
                      </a:r>
                      <a:r>
                        <a:rPr lang="en-US" dirty="0" err="1"/>
                        <a:t>Fileshare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09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TCP (</a:t>
                      </a:r>
                      <a:r>
                        <a:rPr lang="en-US" dirty="0" err="1"/>
                        <a:t>Fileshare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744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Pick (7265)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075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Pick (7365)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760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HTTP(S)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869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STTP (TCP)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2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TCP + UDP Failover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654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Server03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TCP+ UDP Failover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23756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F99206-A29F-A028-7902-713202823629}"/>
              </a:ext>
            </a:extLst>
          </p:cNvPr>
          <p:cNvSpPr txBox="1"/>
          <p:nvPr/>
        </p:nvSpPr>
        <p:spPr>
          <a:xfrm>
            <a:off x="8707772" y="437253"/>
            <a:ext cx="31626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following connections are not included (not necessarily in this direction):</a:t>
            </a:r>
          </a:p>
          <a:p>
            <a:pPr marL="342900" indent="-342900">
              <a:buAutoNum type="arabicParenBoth"/>
            </a:pPr>
            <a:r>
              <a:rPr lang="en-US" dirty="0">
                <a:solidFill>
                  <a:srgbClr val="FF0000"/>
                </a:solidFill>
              </a:rPr>
              <a:t>Server01/02 to PMU</a:t>
            </a:r>
          </a:p>
          <a:p>
            <a:pPr marL="342900" indent="-342900">
              <a:buAutoNum type="arabicParenBoth"/>
            </a:pPr>
            <a:r>
              <a:rPr lang="en-US" dirty="0">
                <a:solidFill>
                  <a:srgbClr val="FF0000"/>
                </a:solidFill>
              </a:rPr>
              <a:t>Server05 to TU Graz</a:t>
            </a:r>
          </a:p>
          <a:p>
            <a:pPr marL="342900" indent="-342900">
              <a:buAutoNum type="arabicParenBoth"/>
            </a:pPr>
            <a:r>
              <a:rPr lang="en-US" dirty="0">
                <a:solidFill>
                  <a:srgbClr val="FF0000"/>
                </a:solidFill>
              </a:rPr>
              <a:t>Server05 to </a:t>
            </a:r>
            <a:r>
              <a:rPr lang="en-US" dirty="0" err="1">
                <a:solidFill>
                  <a:srgbClr val="FF0000"/>
                </a:solidFill>
              </a:rPr>
              <a:t>Grid.Inet</a:t>
            </a: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arenBoth"/>
            </a:pPr>
            <a:r>
              <a:rPr lang="en-US" dirty="0">
                <a:solidFill>
                  <a:srgbClr val="FF0000"/>
                </a:solidFill>
              </a:rPr>
              <a:t>Server01/02 To external</a:t>
            </a:r>
          </a:p>
        </p:txBody>
      </p:sp>
    </p:spTree>
    <p:extLst>
      <p:ext uri="{BB962C8B-B14F-4D97-AF65-F5344CB8AC3E}">
        <p14:creationId xmlns:p14="http://schemas.microsoft.com/office/powerpoint/2010/main" val="590673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317</Words>
  <Application>Microsoft Office PowerPoint</Application>
  <PresentationFormat>Widescreen</PresentationFormat>
  <Paragraphs>144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 Lackner</dc:creator>
  <cp:lastModifiedBy>Christoph Lackner</cp:lastModifiedBy>
  <cp:revision>3</cp:revision>
  <dcterms:created xsi:type="dcterms:W3CDTF">2024-01-18T14:42:44Z</dcterms:created>
  <dcterms:modified xsi:type="dcterms:W3CDTF">2024-01-23T13:06:57Z</dcterms:modified>
</cp:coreProperties>
</file>