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43891200" cy="32918400"/>
  <p:notesSz cx="32461200" cy="4343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61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 userDrawn="1">
          <p15:clr>
            <a:srgbClr val="A4A3A4"/>
          </p15:clr>
        </p15:guide>
        <p15:guide id="2" pos="138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Rodgers" initials="DR" lastIdx="5" clrIdx="0"/>
  <p:cmAuthor id="1" name="Tim Yardley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96DA"/>
    <a:srgbClr val="8BEE7E"/>
    <a:srgbClr val="FF6D6D"/>
    <a:srgbClr val="FF5757"/>
    <a:srgbClr val="AC5486"/>
    <a:srgbClr val="FEDA76"/>
    <a:srgbClr val="D8B727"/>
    <a:srgbClr val="FEFE59"/>
    <a:srgbClr val="FFFF53"/>
    <a:srgbClr val="FFB7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00" autoAdjust="0"/>
    <p:restoredTop sz="97457" autoAdjust="0"/>
  </p:normalViewPr>
  <p:slideViewPr>
    <p:cSldViewPr>
      <p:cViewPr>
        <p:scale>
          <a:sx n="106" d="100"/>
          <a:sy n="106" d="100"/>
        </p:scale>
        <p:origin x="-1092" y="78"/>
      </p:cViewPr>
      <p:guideLst>
        <p:guide orient="horz" pos="10368"/>
        <p:guide pos="1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" y="2"/>
            <a:ext cx="14069462" cy="2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1134" tIns="215567" rIns="431134" bIns="215567" numCol="1" anchor="t" anchorCtr="0" compatLnSpc="1">
            <a:prstTxWarp prst="textNoShape">
              <a:avLst/>
            </a:prstTxWarp>
          </a:bodyPr>
          <a:lstStyle>
            <a:lvl1pPr algn="l" defTabSz="4311753">
              <a:defRPr sz="54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8384405" y="2"/>
            <a:ext cx="14069462" cy="2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1134" tIns="215567" rIns="431134" bIns="215567" numCol="1" anchor="t" anchorCtr="0" compatLnSpc="1">
            <a:prstTxWarp prst="textNoShape">
              <a:avLst/>
            </a:prstTxWarp>
          </a:bodyPr>
          <a:lstStyle>
            <a:lvl1pPr algn="r" defTabSz="4311753">
              <a:defRPr sz="5400"/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376863" y="3252788"/>
            <a:ext cx="21715412" cy="16287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49064" y="20634138"/>
            <a:ext cx="25963080" cy="1954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1134" tIns="215567" rIns="431134" bIns="2155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1" y="41253400"/>
            <a:ext cx="14069462" cy="2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1134" tIns="215567" rIns="431134" bIns="215567" numCol="1" anchor="b" anchorCtr="0" compatLnSpc="1">
            <a:prstTxWarp prst="textNoShape">
              <a:avLst/>
            </a:prstTxWarp>
          </a:bodyPr>
          <a:lstStyle>
            <a:lvl1pPr algn="l" defTabSz="4311753">
              <a:defRPr sz="54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8384405" y="41253400"/>
            <a:ext cx="14069462" cy="21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1134" tIns="215567" rIns="431134" bIns="215567" numCol="1" anchor="b" anchorCtr="0" compatLnSpc="1">
            <a:prstTxWarp prst="textNoShape">
              <a:avLst/>
            </a:prstTxWarp>
          </a:bodyPr>
          <a:lstStyle>
            <a:lvl1pPr algn="r" defTabSz="4311753">
              <a:defRPr sz="5400"/>
            </a:lvl1pPr>
          </a:lstStyle>
          <a:p>
            <a:fld id="{515D07B3-27B5-4D22-8005-E66CF3FCD0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626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FB48F2-28D5-4003-B75C-A04E2F29EDC4}" type="slidenum">
              <a:rPr lang="en-US"/>
              <a:pPr/>
              <a:t>1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76863" y="3252788"/>
            <a:ext cx="21715412" cy="1628775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1343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83" y="10226675"/>
            <a:ext cx="37306250" cy="70548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4950" y="18653125"/>
            <a:ext cx="30721300" cy="8413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905A2F-CCAC-40C7-9D72-A8AD3A0BE6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6C81D2-B008-4535-A984-EE520C0C1B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3026" y="1322395"/>
            <a:ext cx="9877424" cy="280828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0750" y="1322395"/>
            <a:ext cx="29327476" cy="28082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926332-979C-400E-BB0E-E17A916886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190750" y="1322395"/>
            <a:ext cx="39509700" cy="54879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90757" y="7678738"/>
            <a:ext cx="19602450" cy="10787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2098007" y="7678738"/>
            <a:ext cx="19602450" cy="10787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190757" y="18618207"/>
            <a:ext cx="19602450" cy="10787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098007" y="18618207"/>
            <a:ext cx="19602450" cy="10787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CE7F26-20AA-40E6-BC35-3935BF6B58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639AB2-01DA-4289-978E-341637B2A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7" y="21153445"/>
            <a:ext cx="37306250" cy="65373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7" y="13952538"/>
            <a:ext cx="37306250" cy="72009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A82A1-AA3B-4D86-8332-7414609B83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0757" y="7678745"/>
            <a:ext cx="19602450" cy="21726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98007" y="7678745"/>
            <a:ext cx="19602450" cy="21726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886268-072D-4056-84FC-F9A3322C13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33" y="1317625"/>
            <a:ext cx="3950335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6" y="7369182"/>
            <a:ext cx="19392900" cy="30702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6" y="10439407"/>
            <a:ext cx="19392900" cy="18965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4857" y="7369182"/>
            <a:ext cx="19402426" cy="30702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4857" y="10439407"/>
            <a:ext cx="19402426" cy="18965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2FB6F8-BBD1-4792-A565-47DCA0953B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6AA89-9130-4BBD-8C81-B348B85D01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6443BC-7CBB-4530-A368-A9413C85C2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275"/>
            <a:ext cx="14439900" cy="55768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6" y="1311275"/>
            <a:ext cx="24536400" cy="280939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163"/>
            <a:ext cx="14439900" cy="225171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BB98C2-C828-4F0D-BB90-BF0AA14F08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4257" y="23042570"/>
            <a:ext cx="26333450" cy="2720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4257" y="2941645"/>
            <a:ext cx="26333450" cy="197500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4257" y="25763545"/>
            <a:ext cx="26333450" cy="3862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C1713-01FF-48AE-97EE-726490B4BE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90750" y="1322395"/>
            <a:ext cx="39509700" cy="548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08484" tIns="154244" rIns="308484" bIns="1542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90750" y="7678745"/>
            <a:ext cx="39509700" cy="2172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08484" tIns="154244" rIns="308484" bIns="1542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0750" y="29976763"/>
            <a:ext cx="10248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08484" tIns="154244" rIns="308484" bIns="154244" numCol="1" anchor="t" anchorCtr="0" compatLnSpc="1">
            <a:prstTxWarp prst="textNoShape">
              <a:avLst/>
            </a:prstTxWarp>
          </a:bodyPr>
          <a:lstStyle>
            <a:lvl1pPr algn="l">
              <a:defRPr sz="48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2350" y="29976763"/>
            <a:ext cx="13906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08484" tIns="154244" rIns="308484" bIns="154244" numCol="1" anchor="t" anchorCtr="0" compatLnSpc="1">
            <a:prstTxWarp prst="textNoShape">
              <a:avLst/>
            </a:prstTxWarp>
          </a:bodyPr>
          <a:lstStyle>
            <a:lvl1pPr>
              <a:defRPr sz="48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1550" y="29976763"/>
            <a:ext cx="10248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08484" tIns="154244" rIns="308484" bIns="154244" numCol="1" anchor="t" anchorCtr="0" compatLnSpc="1">
            <a:prstTxWarp prst="textNoShape">
              <a:avLst/>
            </a:prstTxWarp>
          </a:bodyPr>
          <a:lstStyle>
            <a:lvl1pPr algn="r">
              <a:defRPr sz="4800"/>
            </a:lvl1pPr>
          </a:lstStyle>
          <a:p>
            <a:fld id="{B866C91C-14A7-465E-8A85-B2CBE30B9BC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3086100" rtl="0" eaLnBrk="0" fontAlgn="base" hangingPunct="0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+mj-lt"/>
          <a:ea typeface="ＭＳ Ｐゴシック" pitchFamily="-109" charset="-128"/>
          <a:cs typeface="ＭＳ Ｐゴシック" charset="-128"/>
        </a:defRPr>
      </a:lvl1pPr>
      <a:lvl2pPr algn="ctr" defTabSz="3086100" rtl="0" eaLnBrk="0" fontAlgn="base" hangingPunct="0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charset="-128"/>
        </a:defRPr>
      </a:lvl2pPr>
      <a:lvl3pPr algn="ctr" defTabSz="3086100" rtl="0" eaLnBrk="0" fontAlgn="base" hangingPunct="0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charset="-128"/>
        </a:defRPr>
      </a:lvl3pPr>
      <a:lvl4pPr algn="ctr" defTabSz="3086100" rtl="0" eaLnBrk="0" fontAlgn="base" hangingPunct="0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charset="-128"/>
        </a:defRPr>
      </a:lvl4pPr>
      <a:lvl5pPr algn="ctr" defTabSz="3086100" rtl="0" eaLnBrk="0" fontAlgn="base" hangingPunct="0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  <a:ea typeface="ＭＳ Ｐゴシック" pitchFamily="-109" charset="-128"/>
          <a:cs typeface="ＭＳ Ｐゴシック" charset="-128"/>
        </a:defRPr>
      </a:lvl5pPr>
      <a:lvl6pPr marL="457200" algn="ctr" defTabSz="3086100" rtl="0" fontAlgn="base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</a:defRPr>
      </a:lvl6pPr>
      <a:lvl7pPr marL="914400" algn="ctr" defTabSz="3086100" rtl="0" fontAlgn="base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</a:defRPr>
      </a:lvl7pPr>
      <a:lvl8pPr marL="1371600" algn="ctr" defTabSz="3086100" rtl="0" fontAlgn="base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</a:defRPr>
      </a:lvl8pPr>
      <a:lvl9pPr marL="1828800" algn="ctr" defTabSz="3086100" rtl="0" fontAlgn="base">
        <a:spcBef>
          <a:spcPct val="0"/>
        </a:spcBef>
        <a:spcAft>
          <a:spcPct val="0"/>
        </a:spcAft>
        <a:defRPr sz="15000">
          <a:solidFill>
            <a:schemeClr val="tx2"/>
          </a:solidFill>
          <a:latin typeface="Arial" pitchFamily="-109" charset="0"/>
        </a:defRPr>
      </a:lvl9pPr>
    </p:titleStyle>
    <p:bodyStyle>
      <a:lvl1pPr marL="1155700" indent="-1155700" algn="l" defTabSz="3086100" rtl="0" eaLnBrk="0" fontAlgn="base" hangingPunct="0">
        <a:spcBef>
          <a:spcPct val="20000"/>
        </a:spcBef>
        <a:spcAft>
          <a:spcPct val="0"/>
        </a:spcAft>
        <a:buChar char="•"/>
        <a:defRPr sz="10900">
          <a:solidFill>
            <a:schemeClr val="tx1"/>
          </a:solidFill>
          <a:latin typeface="+mn-lt"/>
          <a:ea typeface="ＭＳ Ｐゴシック" pitchFamily="-109" charset="-128"/>
          <a:cs typeface="ＭＳ Ｐゴシック" charset="-128"/>
        </a:defRPr>
      </a:lvl1pPr>
      <a:lvl2pPr marL="2508250" indent="-968375" algn="l" defTabSz="3086100" rtl="0" eaLnBrk="0" fontAlgn="base" hangingPunct="0">
        <a:spcBef>
          <a:spcPct val="20000"/>
        </a:spcBef>
        <a:spcAft>
          <a:spcPct val="0"/>
        </a:spcAft>
        <a:buChar char="–"/>
        <a:defRPr sz="9600">
          <a:solidFill>
            <a:schemeClr val="tx1"/>
          </a:solidFill>
          <a:latin typeface="+mn-lt"/>
          <a:ea typeface="ＭＳ Ｐゴシック" pitchFamily="-109" charset="-128"/>
        </a:defRPr>
      </a:lvl2pPr>
      <a:lvl3pPr marL="3856038" indent="-769938" algn="l" defTabSz="3086100" rtl="0" eaLnBrk="0" fontAlgn="base" hangingPunct="0">
        <a:spcBef>
          <a:spcPct val="20000"/>
        </a:spcBef>
        <a:spcAft>
          <a:spcPct val="0"/>
        </a:spcAft>
        <a:buChar char="•"/>
        <a:defRPr sz="8000">
          <a:solidFill>
            <a:schemeClr val="tx1"/>
          </a:solidFill>
          <a:latin typeface="+mn-lt"/>
          <a:ea typeface="ＭＳ Ｐゴシック" pitchFamily="-109" charset="-128"/>
        </a:defRPr>
      </a:lvl3pPr>
      <a:lvl4pPr marL="5400675" indent="-774700" algn="l" defTabSz="3086100" rtl="0" eaLnBrk="0" fontAlgn="base" hangingPunct="0">
        <a:spcBef>
          <a:spcPct val="20000"/>
        </a:spcBef>
        <a:spcAft>
          <a:spcPct val="0"/>
        </a:spcAft>
        <a:buChar char="–"/>
        <a:defRPr sz="6700">
          <a:solidFill>
            <a:schemeClr val="tx1"/>
          </a:solidFill>
          <a:latin typeface="+mn-lt"/>
          <a:ea typeface="ＭＳ Ｐゴシック" pitchFamily="-109" charset="-128"/>
        </a:defRPr>
      </a:lvl4pPr>
      <a:lvl5pPr marL="6940550" indent="-769938" algn="l" defTabSz="3086100" rtl="0" eaLnBrk="0" fontAlgn="base" hangingPunct="0">
        <a:spcBef>
          <a:spcPct val="20000"/>
        </a:spcBef>
        <a:spcAft>
          <a:spcPct val="0"/>
        </a:spcAft>
        <a:buChar char="»"/>
        <a:defRPr sz="6700">
          <a:solidFill>
            <a:schemeClr val="tx1"/>
          </a:solidFill>
          <a:latin typeface="+mn-lt"/>
          <a:ea typeface="ＭＳ Ｐゴシック" pitchFamily="-109" charset="-128"/>
        </a:defRPr>
      </a:lvl5pPr>
      <a:lvl6pPr marL="7397750" indent="-769938" algn="l" defTabSz="3086100" rtl="0" fontAlgn="base">
        <a:spcBef>
          <a:spcPct val="20000"/>
        </a:spcBef>
        <a:spcAft>
          <a:spcPct val="0"/>
        </a:spcAft>
        <a:buChar char="»"/>
        <a:defRPr sz="6700">
          <a:solidFill>
            <a:schemeClr val="tx1"/>
          </a:solidFill>
          <a:latin typeface="+mn-lt"/>
          <a:ea typeface="ＭＳ Ｐゴシック" pitchFamily="-109" charset="-128"/>
        </a:defRPr>
      </a:lvl6pPr>
      <a:lvl7pPr marL="7854950" indent="-769938" algn="l" defTabSz="3086100" rtl="0" fontAlgn="base">
        <a:spcBef>
          <a:spcPct val="20000"/>
        </a:spcBef>
        <a:spcAft>
          <a:spcPct val="0"/>
        </a:spcAft>
        <a:buChar char="»"/>
        <a:defRPr sz="6700">
          <a:solidFill>
            <a:schemeClr val="tx1"/>
          </a:solidFill>
          <a:latin typeface="+mn-lt"/>
          <a:ea typeface="ＭＳ Ｐゴシック" pitchFamily="-109" charset="-128"/>
        </a:defRPr>
      </a:lvl7pPr>
      <a:lvl8pPr marL="8312150" indent="-769938" algn="l" defTabSz="3086100" rtl="0" fontAlgn="base">
        <a:spcBef>
          <a:spcPct val="20000"/>
        </a:spcBef>
        <a:spcAft>
          <a:spcPct val="0"/>
        </a:spcAft>
        <a:buChar char="»"/>
        <a:defRPr sz="6700">
          <a:solidFill>
            <a:schemeClr val="tx1"/>
          </a:solidFill>
          <a:latin typeface="+mn-lt"/>
          <a:ea typeface="ＭＳ Ｐゴシック" pitchFamily="-109" charset="-128"/>
        </a:defRPr>
      </a:lvl8pPr>
      <a:lvl9pPr marL="8769350" indent="-769938" algn="l" defTabSz="3086100" rtl="0" fontAlgn="base">
        <a:spcBef>
          <a:spcPct val="20000"/>
        </a:spcBef>
        <a:spcAft>
          <a:spcPct val="0"/>
        </a:spcAft>
        <a:buChar char="»"/>
        <a:defRPr sz="67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114"/>
          <p:cNvSpPr txBox="1"/>
          <p:nvPr/>
        </p:nvSpPr>
        <p:spPr>
          <a:xfrm>
            <a:off x="-23013360" y="22386815"/>
            <a:ext cx="4864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Copyright © 2014, Grid Protection Alliance, Inc.  All Rights Reserved.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576789" y="678043"/>
            <a:ext cx="959552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https://gsf.codeplex.com/</a:t>
            </a:r>
            <a:endParaRPr lang="en-US" dirty="0"/>
          </a:p>
        </p:txBody>
      </p:sp>
      <p:grpSp>
        <p:nvGrpSpPr>
          <p:cNvPr id="486" name="Group 485"/>
          <p:cNvGrpSpPr/>
          <p:nvPr/>
        </p:nvGrpSpPr>
        <p:grpSpPr>
          <a:xfrm>
            <a:off x="397175" y="3206444"/>
            <a:ext cx="20512263" cy="28671012"/>
            <a:chOff x="397175" y="3206444"/>
            <a:chExt cx="20512263" cy="28671012"/>
          </a:xfrm>
        </p:grpSpPr>
        <p:sp>
          <p:nvSpPr>
            <p:cNvPr id="23" name="Rectangle 22"/>
            <p:cNvSpPr/>
            <p:nvPr/>
          </p:nvSpPr>
          <p:spPr bwMode="auto">
            <a:xfrm>
              <a:off x="397175" y="3922813"/>
              <a:ext cx="20512263" cy="27954643"/>
            </a:xfrm>
            <a:prstGeom prst="rect">
              <a:avLst/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 dirty="0">
                <a:latin typeface="Arial" pitchFamily="-109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7175" y="3206444"/>
              <a:ext cx="30917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GSF.Core.dll</a:t>
              </a: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84617" y="4262701"/>
              <a:ext cx="2978165" cy="27049633"/>
              <a:chOff x="515990" y="4372593"/>
              <a:chExt cx="2978165" cy="27049633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522355" y="28072923"/>
                <a:ext cx="2971800" cy="3349303"/>
                <a:chOff x="522355" y="28072923"/>
                <a:chExt cx="2971800" cy="3349303"/>
              </a:xfrm>
            </p:grpSpPr>
            <p:sp>
              <p:nvSpPr>
                <p:cNvPr id="11" name="Rectangle 10"/>
                <p:cNvSpPr/>
                <p:nvPr/>
              </p:nvSpPr>
              <p:spPr bwMode="auto">
                <a:xfrm>
                  <a:off x="522355" y="28072923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GSF.Collections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12" name="Rectangle 11"/>
                <p:cNvSpPr/>
                <p:nvPr/>
              </p:nvSpPr>
              <p:spPr bwMode="auto">
                <a:xfrm>
                  <a:off x="750955" y="28360373"/>
                  <a:ext cx="2743200" cy="306185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AsyncDoubleBufferedQueue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AyncQueue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DictionaryList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TKey</a:t>
                  </a:r>
                  <a:r>
                    <a:rPr lang="en-US" sz="1200" dirty="0">
                      <a:latin typeface="Arial" pitchFamily="-109" charset="0"/>
                    </a:rPr>
                    <a:t>, </a:t>
                  </a:r>
                  <a:r>
                    <a:rPr lang="en-US" sz="1200" dirty="0" err="1">
                      <a:latin typeface="Arial" pitchFamily="-109" charset="0"/>
                    </a:rPr>
                    <a:t>TValue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DoubleBufferedQueue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DoubleBufferedQueueManager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IsolatedQueue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ListCollection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PriorityQueue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ProcessDictionary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TKey</a:t>
                  </a:r>
                  <a:r>
                    <a:rPr lang="en-US" sz="1200" dirty="0">
                      <a:latin typeface="Arial" pitchFamily="-109" charset="0"/>
                    </a:rPr>
                    <a:t>, </a:t>
                  </a:r>
                  <a:r>
                    <a:rPr lang="en-US" sz="1200" dirty="0" err="1">
                      <a:latin typeface="Arial" pitchFamily="-109" charset="0"/>
                    </a:rPr>
                    <a:t>TValue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ProcessQueue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ProcessQueueStatistics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QueueThreadingMode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QueueProcessingStyle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RequeueReason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RequeueMode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SettingsCollection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522355" y="11241730"/>
                <a:ext cx="2971800" cy="1375015"/>
                <a:chOff x="522355" y="11190988"/>
                <a:chExt cx="2971800" cy="1375015"/>
              </a:xfrm>
            </p:grpSpPr>
            <p:sp>
              <p:nvSpPr>
                <p:cNvPr id="18" name="Rectangle 17"/>
                <p:cNvSpPr/>
                <p:nvPr/>
              </p:nvSpPr>
              <p:spPr bwMode="auto">
                <a:xfrm>
                  <a:off x="750955" y="11495790"/>
                  <a:ext cx="2743200" cy="107021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BlockCopy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Combine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CompareTo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IndexOfSequence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ValidateParameters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08" name="Rectangle 207"/>
                <p:cNvSpPr/>
                <p:nvPr/>
              </p:nvSpPr>
              <p:spPr bwMode="auto">
                <a:xfrm>
                  <a:off x="522355" y="11190988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GSF.ArrayExtensions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522355" y="21351863"/>
                <a:ext cx="2971800" cy="1828800"/>
                <a:chOff x="4596310" y="12235165"/>
                <a:chExt cx="2971800" cy="1828800"/>
              </a:xfrm>
            </p:grpSpPr>
            <p:sp>
              <p:nvSpPr>
                <p:cNvPr id="191" name="Rectangle 190"/>
                <p:cNvSpPr/>
                <p:nvPr/>
              </p:nvSpPr>
              <p:spPr bwMode="auto">
                <a:xfrm>
                  <a:off x="4596310" y="12235165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GSF.ByteEncoding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192" name="Rectangle 191"/>
                <p:cNvSpPr/>
                <p:nvPr/>
              </p:nvSpPr>
              <p:spPr bwMode="auto">
                <a:xfrm>
                  <a:off x="4824910" y="12539965"/>
                  <a:ext cx="2743200" cy="15240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GetBytes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Hexadecimal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Decimal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BigEndianBinary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LittleEndianBinary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Base64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ASCII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2" name="Group 1"/>
              <p:cNvGrpSpPr/>
              <p:nvPr/>
            </p:nvGrpSpPr>
            <p:grpSpPr>
              <a:xfrm>
                <a:off x="522355" y="12839086"/>
                <a:ext cx="2971800" cy="3051413"/>
                <a:chOff x="4596310" y="3855472"/>
                <a:chExt cx="2971800" cy="3051413"/>
              </a:xfrm>
            </p:grpSpPr>
            <p:sp>
              <p:nvSpPr>
                <p:cNvPr id="19" name="Rectangle 18"/>
                <p:cNvSpPr/>
                <p:nvPr/>
              </p:nvSpPr>
              <p:spPr bwMode="auto">
                <a:xfrm>
                  <a:off x="4824910" y="4160272"/>
                  <a:ext cx="2743200" cy="274661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ToBoolean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ToChar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ToDouble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ToInt64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ToSingle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ToIUnt24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ToUInt64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GetBytes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CopyBytes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09" name="Rectangle 208"/>
                <p:cNvSpPr/>
                <p:nvPr/>
              </p:nvSpPr>
              <p:spPr bwMode="auto">
                <a:xfrm>
                  <a:off x="4596310" y="3855472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GSF.BigEndian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5" name="Group 4"/>
              <p:cNvGrpSpPr/>
              <p:nvPr/>
            </p:nvGrpSpPr>
            <p:grpSpPr>
              <a:xfrm>
                <a:off x="522355" y="16112840"/>
                <a:ext cx="2971800" cy="1676400"/>
                <a:chOff x="4596310" y="7199375"/>
                <a:chExt cx="2971800" cy="1676400"/>
              </a:xfrm>
            </p:grpSpPr>
            <p:sp>
              <p:nvSpPr>
                <p:cNvPr id="183" name="Rectangle 182"/>
                <p:cNvSpPr/>
                <p:nvPr/>
              </p:nvSpPr>
              <p:spPr bwMode="auto">
                <a:xfrm>
                  <a:off x="4824910" y="7504175"/>
                  <a:ext cx="2743200" cy="13716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SetBits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ClearBits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ToggleBits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GetMaskedValue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SetMaskedValue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BitRotL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BitRotR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10" name="Rectangle 209"/>
                <p:cNvSpPr/>
                <p:nvPr/>
              </p:nvSpPr>
              <p:spPr bwMode="auto">
                <a:xfrm>
                  <a:off x="4596310" y="7199375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GSF.BitExtensions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522355" y="18011581"/>
                <a:ext cx="2971800" cy="1905000"/>
                <a:chOff x="4596310" y="9028175"/>
                <a:chExt cx="2971800" cy="1905000"/>
              </a:xfrm>
            </p:grpSpPr>
            <p:sp>
              <p:nvSpPr>
                <p:cNvPr id="185" name="Rectangle 184"/>
                <p:cNvSpPr/>
                <p:nvPr/>
              </p:nvSpPr>
              <p:spPr bwMode="auto">
                <a:xfrm>
                  <a:off x="4824910" y="9332975"/>
                  <a:ext cx="2743200" cy="16002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ToInt64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ToIUnt24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ToUInt64</a:t>
                  </a:r>
                </a:p>
              </p:txBody>
            </p:sp>
            <p:sp>
              <p:nvSpPr>
                <p:cNvPr id="211" name="Rectangle 210"/>
                <p:cNvSpPr/>
                <p:nvPr/>
              </p:nvSpPr>
              <p:spPr bwMode="auto">
                <a:xfrm>
                  <a:off x="4596310" y="9028175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GSF.BitwiseCast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7" name="Group 6"/>
              <p:cNvGrpSpPr/>
              <p:nvPr/>
            </p:nvGrpSpPr>
            <p:grpSpPr>
              <a:xfrm>
                <a:off x="522355" y="20138922"/>
                <a:ext cx="2971800" cy="990600"/>
                <a:chOff x="4596310" y="11085575"/>
                <a:chExt cx="2971800" cy="990600"/>
              </a:xfrm>
            </p:grpSpPr>
            <p:sp>
              <p:nvSpPr>
                <p:cNvPr id="190" name="Rectangle 189"/>
                <p:cNvSpPr/>
                <p:nvPr/>
              </p:nvSpPr>
              <p:spPr bwMode="auto">
                <a:xfrm>
                  <a:off x="4824910" y="11390375"/>
                  <a:ext cx="2743200" cy="6858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TakeBuffer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ReturnBuffer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Clear</a:t>
                  </a:r>
                </a:p>
              </p:txBody>
            </p:sp>
            <p:sp>
              <p:nvSpPr>
                <p:cNvPr id="212" name="Rectangle 211"/>
                <p:cNvSpPr/>
                <p:nvPr/>
              </p:nvSpPr>
              <p:spPr bwMode="auto">
                <a:xfrm>
                  <a:off x="4596310" y="11085575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GSF.BufferPool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>
                <a:off x="522355" y="24920745"/>
                <a:ext cx="2971800" cy="2929838"/>
                <a:chOff x="8255210" y="5193330"/>
                <a:chExt cx="2971800" cy="2929838"/>
              </a:xfrm>
            </p:grpSpPr>
            <p:sp>
              <p:nvSpPr>
                <p:cNvPr id="197" name="Rectangle 196"/>
                <p:cNvSpPr/>
                <p:nvPr/>
              </p:nvSpPr>
              <p:spPr bwMode="auto">
                <a:xfrm>
                  <a:off x="8483810" y="5456168"/>
                  <a:ext cx="2743200" cy="26670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IIf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CreateArray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GetApplicationType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ToNonNullString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ToNonNullNorEmptyString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ToNonNullNorWhiteSpace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TypeConvertToString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SystemTimer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IsDefaultValue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IsReference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IsNonStringReference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IsNumeric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Min&lt;T&gt;(…)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Max&lt;T&gt;(…)</a:t>
                  </a:r>
                </a:p>
              </p:txBody>
            </p:sp>
            <p:sp>
              <p:nvSpPr>
                <p:cNvPr id="207" name="Rectangle 206"/>
                <p:cNvSpPr/>
                <p:nvPr/>
              </p:nvSpPr>
              <p:spPr bwMode="auto">
                <a:xfrm>
                  <a:off x="8255210" y="519333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GSF.Common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522355" y="23403004"/>
                <a:ext cx="2971800" cy="1295400"/>
                <a:chOff x="8255210" y="3745530"/>
                <a:chExt cx="2971800" cy="1295400"/>
              </a:xfrm>
            </p:grpSpPr>
            <p:sp>
              <p:nvSpPr>
                <p:cNvPr id="195" name="Rectangle 194"/>
                <p:cNvSpPr/>
                <p:nvPr/>
              </p:nvSpPr>
              <p:spPr bwMode="auto">
                <a:xfrm>
                  <a:off x="8483810" y="4050330"/>
                  <a:ext cx="2743200" cy="9906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RegexEncode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IsWordTerminator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IsNumeric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IsAnyOf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IsInRange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14" name="Rectangle 213"/>
                <p:cNvSpPr/>
                <p:nvPr/>
              </p:nvSpPr>
              <p:spPr bwMode="auto">
                <a:xfrm>
                  <a:off x="8255210" y="374553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GSF.CharExtensions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515990" y="4372593"/>
                <a:ext cx="2978165" cy="6646796"/>
                <a:chOff x="515990" y="4372593"/>
                <a:chExt cx="2978165" cy="6646796"/>
              </a:xfrm>
            </p:grpSpPr>
            <p:sp>
              <p:nvSpPr>
                <p:cNvPr id="256" name="Rectangle 255"/>
                <p:cNvSpPr/>
                <p:nvPr/>
              </p:nvSpPr>
              <p:spPr bwMode="auto">
                <a:xfrm>
                  <a:off x="515990" y="4372593"/>
                  <a:ext cx="2978165" cy="302246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GSF</a:t>
                  </a:r>
                </a:p>
              </p:txBody>
            </p:sp>
            <p:sp>
              <p:nvSpPr>
                <p:cNvPr id="257" name="Rectangle 256"/>
                <p:cNvSpPr/>
                <p:nvPr/>
              </p:nvSpPr>
              <p:spPr bwMode="auto">
                <a:xfrm>
                  <a:off x="750955" y="4674839"/>
                  <a:ext cx="2743200" cy="634455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ApplicationType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BaselineTimeInterval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BigBinaryValue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BigEndianOrder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BinaryCodedDecimal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BinaryValueBase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Bits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ComplexNumber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CompoundValue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Endianness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EndianOrder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EventArgs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IdentifiableItem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InitializationException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Int24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IProvideStatus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ISupportLifecycle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LittleBinaryValue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LittleEndianOrder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NativeBinaryValue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NativeEndianOrder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NtpTimeTag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ObjectState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PrecisionTimer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ProcessProgress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ProcessProgressHandler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SerializationFormat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TimerCapabilities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TimeTagBase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TimerStartException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UInt24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UnixTimeTag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UpdateType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</p:txBody>
            </p:sp>
          </p:grpSp>
        </p:grpSp>
        <p:grpSp>
          <p:nvGrpSpPr>
            <p:cNvPr id="45" name="Group 44"/>
            <p:cNvGrpSpPr/>
            <p:nvPr/>
          </p:nvGrpSpPr>
          <p:grpSpPr>
            <a:xfrm>
              <a:off x="4073086" y="4262701"/>
              <a:ext cx="2971800" cy="25930106"/>
              <a:chOff x="4116292" y="4372593"/>
              <a:chExt cx="2971800" cy="25930106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4116292" y="24896518"/>
                <a:ext cx="2971800" cy="1122362"/>
                <a:chOff x="8282243" y="11364433"/>
                <a:chExt cx="2971800" cy="1122362"/>
              </a:xfrm>
            </p:grpSpPr>
            <p:sp>
              <p:nvSpPr>
                <p:cNvPr id="201" name="Rectangle 200"/>
                <p:cNvSpPr/>
                <p:nvPr/>
              </p:nvSpPr>
              <p:spPr bwMode="auto">
                <a:xfrm>
                  <a:off x="8499450" y="11648595"/>
                  <a:ext cx="2743200" cy="8382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GetDescription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GetEnumValueByDescription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GetEnumValueByName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GetFormattedName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13" name="Rectangle 212"/>
                <p:cNvSpPr/>
                <p:nvPr/>
              </p:nvSpPr>
              <p:spPr bwMode="auto">
                <a:xfrm>
                  <a:off x="8282243" y="11364433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GSF.EnumExtensions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4116292" y="19406193"/>
                <a:ext cx="2971800" cy="2819400"/>
                <a:chOff x="8282243" y="8392633"/>
                <a:chExt cx="2971800" cy="2819400"/>
              </a:xfrm>
            </p:grpSpPr>
            <p:sp>
              <p:nvSpPr>
                <p:cNvPr id="199" name="Rectangle 198"/>
                <p:cNvSpPr/>
                <p:nvPr/>
              </p:nvSpPr>
              <p:spPr bwMode="auto">
                <a:xfrm>
                  <a:off x="8510843" y="8697433"/>
                  <a:ext cx="2743200" cy="25146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UtcTimeIsValid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LocalTimeIsValid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TimeIsValid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DistanceBeyondSecond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BaselinedTimestamp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LocalTimeTo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UniversalTimeTo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TimeZoneToTimeZone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AbbreviatedMonthName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MonthName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AbbreviatedWeekdayName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ShortWeekdayName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WeekdayName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15" name="Rectangle 214"/>
                <p:cNvSpPr/>
                <p:nvPr/>
              </p:nvSpPr>
              <p:spPr bwMode="auto">
                <a:xfrm>
                  <a:off x="8282243" y="8392633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GSF.DateTimeExtensions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16" name="Group 15"/>
              <p:cNvGrpSpPr/>
              <p:nvPr/>
            </p:nvGrpSpPr>
            <p:grpSpPr>
              <a:xfrm>
                <a:off x="4116292" y="27380460"/>
                <a:ext cx="2971800" cy="609600"/>
                <a:chOff x="8276003" y="12640454"/>
                <a:chExt cx="2971800" cy="609600"/>
              </a:xfrm>
            </p:grpSpPr>
            <p:sp>
              <p:nvSpPr>
                <p:cNvPr id="236" name="Rectangle 235"/>
                <p:cNvSpPr/>
                <p:nvPr/>
              </p:nvSpPr>
              <p:spPr bwMode="auto">
                <a:xfrm>
                  <a:off x="8276003" y="12640454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GSF.FastObjectFactory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&lt;T&gt;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37" name="Rectangle 236"/>
                <p:cNvSpPr/>
                <p:nvPr/>
              </p:nvSpPr>
              <p:spPr bwMode="auto">
                <a:xfrm>
                  <a:off x="8504603" y="12945254"/>
                  <a:ext cx="2743200" cy="3048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CreateObjectFunction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17" name="Group 16"/>
              <p:cNvGrpSpPr/>
              <p:nvPr/>
            </p:nvGrpSpPr>
            <p:grpSpPr>
              <a:xfrm>
                <a:off x="4116292" y="29540699"/>
                <a:ext cx="2971800" cy="762000"/>
                <a:chOff x="11977293" y="3897930"/>
                <a:chExt cx="2971800" cy="762000"/>
              </a:xfrm>
            </p:grpSpPr>
            <p:sp>
              <p:nvSpPr>
                <p:cNvPr id="238" name="Rectangle 237"/>
                <p:cNvSpPr/>
                <p:nvPr/>
              </p:nvSpPr>
              <p:spPr bwMode="auto">
                <a:xfrm>
                  <a:off x="11977293" y="389793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GSF.GuidExtensions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39" name="Rectangle 238"/>
                <p:cNvSpPr/>
                <p:nvPr/>
              </p:nvSpPr>
              <p:spPr bwMode="auto">
                <a:xfrm>
                  <a:off x="12205893" y="4202730"/>
                  <a:ext cx="2743200" cy="4572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ToRfcBytes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ToRfcGuid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4116292" y="4372593"/>
                <a:ext cx="2971800" cy="4320939"/>
                <a:chOff x="4116292" y="4372593"/>
                <a:chExt cx="2971800" cy="4320939"/>
              </a:xfrm>
            </p:grpSpPr>
            <p:sp>
              <p:nvSpPr>
                <p:cNvPr id="258" name="Rectangle 257"/>
                <p:cNvSpPr/>
                <p:nvPr/>
              </p:nvSpPr>
              <p:spPr bwMode="auto">
                <a:xfrm>
                  <a:off x="4116292" y="4372593"/>
                  <a:ext cx="2971800" cy="495459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5176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GSF.Collections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5176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CollectionExtensions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</p:txBody>
            </p:sp>
            <p:sp>
              <p:nvSpPr>
                <p:cNvPr id="259" name="Rectangle 258"/>
                <p:cNvSpPr/>
                <p:nvPr/>
              </p:nvSpPr>
              <p:spPr bwMode="auto">
                <a:xfrm>
                  <a:off x="4344892" y="4865497"/>
                  <a:ext cx="2743200" cy="3828035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Merge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GetOrAdd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AddOrUpdate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Any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Majority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Minority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AddRange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UpdateRange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GetRange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IndexOf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Copy&lt;T&gt;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MinBy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TSource</a:t>
                  </a:r>
                  <a:r>
                    <a:rPr lang="en-US" sz="1200" dirty="0">
                      <a:latin typeface="Arial" pitchFamily="-109" charset="0"/>
                    </a:rPr>
                    <a:t>, </a:t>
                  </a:r>
                  <a:r>
                    <a:rPr lang="en-US" sz="1200" dirty="0" err="1">
                      <a:latin typeface="Arial" pitchFamily="-109" charset="0"/>
                    </a:rPr>
                    <a:t>TKey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Min&lt;</a:t>
                  </a:r>
                  <a:r>
                    <a:rPr lang="en-US" sz="1200" dirty="0" err="1">
                      <a:latin typeface="Arial" pitchFamily="-109" charset="0"/>
                    </a:rPr>
                    <a:t>TSource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MaxBy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TSource</a:t>
                  </a:r>
                  <a:r>
                    <a:rPr lang="en-US" sz="1200" dirty="0">
                      <a:latin typeface="Arial" pitchFamily="-109" charset="0"/>
                    </a:rPr>
                    <a:t>, </a:t>
                  </a:r>
                  <a:r>
                    <a:rPr lang="en-US" sz="1200" dirty="0" err="1">
                      <a:latin typeface="Arial" pitchFamily="-109" charset="0"/>
                    </a:rPr>
                    <a:t>TKey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Max&lt;</a:t>
                  </a:r>
                  <a:r>
                    <a:rPr lang="en-US" sz="1200" dirty="0" err="1">
                      <a:latin typeface="Arial" pitchFamily="-109" charset="0"/>
                    </a:rPr>
                    <a:t>TSource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ToDelimitedString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LoadDelimetedString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Scramble&lt;</a:t>
                  </a:r>
                  <a:r>
                    <a:rPr lang="en-US" sz="1200" dirty="0" err="1">
                      <a:latin typeface="Arial" pitchFamily="-109" charset="0"/>
                    </a:rPr>
                    <a:t>TSource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smtClean="0">
                      <a:latin typeface="Arial" pitchFamily="-109" charset="0"/>
                    </a:rPr>
                    <a:t>Unscramble&lt;</a:t>
                  </a:r>
                  <a:r>
                    <a:rPr lang="en-US" sz="1200" dirty="0" err="1" smtClean="0">
                      <a:latin typeface="Arial" pitchFamily="-109" charset="0"/>
                    </a:rPr>
                    <a:t>TSource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CompareTo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TSource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4116292" y="8905527"/>
                <a:ext cx="2971800" cy="3001382"/>
                <a:chOff x="4116292" y="8950134"/>
                <a:chExt cx="2971800" cy="3001382"/>
              </a:xfrm>
            </p:grpSpPr>
            <p:sp>
              <p:nvSpPr>
                <p:cNvPr id="262" name="Rectangle 261"/>
                <p:cNvSpPr/>
                <p:nvPr/>
              </p:nvSpPr>
              <p:spPr bwMode="auto">
                <a:xfrm>
                  <a:off x="4116292" y="8950134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GSF.Configuration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63" name="Rectangle 262"/>
                <p:cNvSpPr/>
                <p:nvPr/>
              </p:nvSpPr>
              <p:spPr bwMode="auto">
                <a:xfrm>
                  <a:off x="4344892" y="9252380"/>
                  <a:ext cx="2743200" cy="2699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AppSettingsBase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CategorizedSettingsBase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CategorizedSettingsElement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CategorizedSettingsElementCollection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CategorizedSettingsSection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ConfigurationFile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ConnectionStringParser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 smtClean="0">
                      <a:latin typeface="Arial" pitchFamily="-109" charset="0"/>
                    </a:rPr>
                    <a:t>EncryptSettingAttribute</a:t>
                  </a:r>
                  <a:r>
                    <a:rPr lang="en-US" sz="1200" dirty="0" smtClean="0">
                      <a:latin typeface="Arial" pitchFamily="-109" charset="0"/>
                    </a:rPr>
                    <a:t>	A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IniSettingsBase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IPersistSettings</a:t>
                  </a:r>
                  <a:r>
                    <a:rPr lang="en-US" sz="1200" dirty="0">
                      <a:latin typeface="Arial" pitchFamily="-109" charset="0"/>
                    </a:rPr>
                    <a:t>	 I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RegistrySettingsBase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SerializeSettingAttribute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SettingNameAttribute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SettingsBase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4116292" y="12118904"/>
                <a:ext cx="2971800" cy="791583"/>
                <a:chOff x="4116292" y="12139795"/>
                <a:chExt cx="2971800" cy="791583"/>
              </a:xfrm>
            </p:grpSpPr>
            <p:sp>
              <p:nvSpPr>
                <p:cNvPr id="264" name="Rectangle 263"/>
                <p:cNvSpPr/>
                <p:nvPr/>
              </p:nvSpPr>
              <p:spPr bwMode="auto">
                <a:xfrm>
                  <a:off x="4116292" y="12139795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GSF.Console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65" name="Rectangle 264"/>
                <p:cNvSpPr/>
                <p:nvPr/>
              </p:nvSpPr>
              <p:spPr bwMode="auto">
                <a:xfrm>
                  <a:off x="4344892" y="12442043"/>
                  <a:ext cx="2743200" cy="489335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468880"/>
                  <a:r>
                    <a:rPr lang="en-US" sz="1200" dirty="0">
                      <a:latin typeface="Arial" pitchFamily="-109" charset="0"/>
                    </a:rPr>
                    <a:t>Arguments	</a:t>
                  </a:r>
                </a:p>
                <a:p>
                  <a:pPr algn="l" defTabSz="2468880"/>
                  <a:r>
                    <a:rPr lang="en-US" sz="1200" dirty="0">
                      <a:latin typeface="Arial" pitchFamily="-109" charset="0"/>
                    </a:rPr>
                    <a:t>Events	S</a:t>
                  </a:r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4116292" y="13122482"/>
                <a:ext cx="2971800" cy="1158104"/>
                <a:chOff x="4116292" y="13117101"/>
                <a:chExt cx="2971800" cy="1158104"/>
              </a:xfrm>
            </p:grpSpPr>
            <p:sp>
              <p:nvSpPr>
                <p:cNvPr id="266" name="Rectangle 265"/>
                <p:cNvSpPr/>
                <p:nvPr/>
              </p:nvSpPr>
              <p:spPr bwMode="auto">
                <a:xfrm>
                  <a:off x="4116292" y="13117101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GSF.Data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67" name="Rectangle 266"/>
                <p:cNvSpPr/>
                <p:nvPr/>
              </p:nvSpPr>
              <p:spPr bwMode="auto">
                <a:xfrm>
                  <a:off x="4344892" y="13419350"/>
                  <a:ext cx="2743200" cy="855855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AdoDataConnection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DatabaseType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DataSetEqualityComparer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DataType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4116292" y="14492581"/>
                <a:ext cx="2971800" cy="3348640"/>
                <a:chOff x="4116292" y="14556473"/>
                <a:chExt cx="2971800" cy="3348640"/>
              </a:xfrm>
            </p:grpSpPr>
            <p:sp>
              <p:nvSpPr>
                <p:cNvPr id="268" name="Rectangle 267"/>
                <p:cNvSpPr/>
                <p:nvPr/>
              </p:nvSpPr>
              <p:spPr bwMode="auto">
                <a:xfrm>
                  <a:off x="4116292" y="14556473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5176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GSF.Data.DataExtensions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</p:txBody>
            </p:sp>
            <p:sp>
              <p:nvSpPr>
                <p:cNvPr id="269" name="Rectangle 268"/>
                <p:cNvSpPr/>
                <p:nvPr/>
              </p:nvSpPr>
              <p:spPr bwMode="auto">
                <a:xfrm>
                  <a:off x="4344892" y="14847362"/>
                  <a:ext cx="2743200" cy="305775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SQLEncode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ExecuteNonQuery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TConnection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ExecuteReader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TConnection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ExecuteScalar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TConnection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RetrieveRow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RetrieveData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RetrieveDataSet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ConvertField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ConvertNullableField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UpdateData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PopulateParameters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AddParameterWithValue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AddParametersWithValues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CreateParameterizedCommand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ToDataTable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ToDelimitedString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4116292" y="18053216"/>
                <a:ext cx="2971800" cy="1140982"/>
                <a:chOff x="4116292" y="18092532"/>
                <a:chExt cx="2971800" cy="1140982"/>
              </a:xfrm>
            </p:grpSpPr>
            <p:sp>
              <p:nvSpPr>
                <p:cNvPr id="271" name="Rectangle 270"/>
                <p:cNvSpPr/>
                <p:nvPr/>
              </p:nvSpPr>
              <p:spPr bwMode="auto">
                <a:xfrm>
                  <a:off x="4344892" y="18397332"/>
                  <a:ext cx="2743200" cy="836182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SerializeToStream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DeserializeToDataSet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GetDataType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DeriveColumnType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72" name="Rectangle 271"/>
                <p:cNvSpPr/>
                <p:nvPr/>
              </p:nvSpPr>
              <p:spPr bwMode="auto">
                <a:xfrm>
                  <a:off x="4116292" y="18092532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GSF.Data.DataSetExtensions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4116292" y="22437588"/>
                <a:ext cx="2971800" cy="836182"/>
                <a:chOff x="4116292" y="22435611"/>
                <a:chExt cx="2971800" cy="836182"/>
              </a:xfrm>
            </p:grpSpPr>
            <p:sp>
              <p:nvSpPr>
                <p:cNvPr id="273" name="Rectangle 272"/>
                <p:cNvSpPr/>
                <p:nvPr/>
              </p:nvSpPr>
              <p:spPr bwMode="auto">
                <a:xfrm>
                  <a:off x="4344892" y="22740411"/>
                  <a:ext cx="2743200" cy="531382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PerformanceCounter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PerformanceMonitor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74" name="Rectangle 273"/>
                <p:cNvSpPr/>
                <p:nvPr/>
              </p:nvSpPr>
              <p:spPr bwMode="auto">
                <a:xfrm>
                  <a:off x="4116292" y="22435611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GSF.Diagnostics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4116292" y="23485765"/>
                <a:ext cx="2971800" cy="1198758"/>
                <a:chOff x="4116292" y="23457177"/>
                <a:chExt cx="2971800" cy="1198758"/>
              </a:xfrm>
            </p:grpSpPr>
            <p:sp>
              <p:nvSpPr>
                <p:cNvPr id="275" name="Rectangle 274"/>
                <p:cNvSpPr/>
                <p:nvPr/>
              </p:nvSpPr>
              <p:spPr bwMode="auto">
                <a:xfrm>
                  <a:off x="4116292" y="23457177"/>
                  <a:ext cx="2971800" cy="495459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5176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GSF.Drawing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5176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BitmapExtensions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</p:txBody>
            </p:sp>
            <p:sp>
              <p:nvSpPr>
                <p:cNvPr id="276" name="Rectangle 275"/>
                <p:cNvSpPr/>
                <p:nvPr/>
              </p:nvSpPr>
              <p:spPr bwMode="auto">
                <a:xfrm>
                  <a:off x="4344892" y="23950081"/>
                  <a:ext cx="2743200" cy="70585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Resize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Crop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ConvertTo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43" name="Group 42"/>
              <p:cNvGrpSpPr/>
              <p:nvPr/>
            </p:nvGrpSpPr>
            <p:grpSpPr>
              <a:xfrm>
                <a:off x="4116292" y="26230875"/>
                <a:ext cx="2971800" cy="937590"/>
                <a:chOff x="4116292" y="26270450"/>
                <a:chExt cx="2971800" cy="937590"/>
              </a:xfrm>
            </p:grpSpPr>
            <p:sp>
              <p:nvSpPr>
                <p:cNvPr id="277" name="Rectangle 276"/>
                <p:cNvSpPr/>
                <p:nvPr/>
              </p:nvSpPr>
              <p:spPr bwMode="auto">
                <a:xfrm>
                  <a:off x="4344892" y="26575249"/>
                  <a:ext cx="2743200" cy="63279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ErrorLogger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ErrorModule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SmtpTraceListener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78" name="Rectangle 277"/>
                <p:cNvSpPr/>
                <p:nvPr/>
              </p:nvSpPr>
              <p:spPr bwMode="auto">
                <a:xfrm>
                  <a:off x="4116292" y="2627045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GSF.ErrorManagement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>
                <a:off x="4116292" y="28202055"/>
                <a:ext cx="2971800" cy="1126654"/>
                <a:chOff x="4116292" y="28215999"/>
                <a:chExt cx="2971800" cy="1126654"/>
              </a:xfrm>
            </p:grpSpPr>
            <p:sp>
              <p:nvSpPr>
                <p:cNvPr id="279" name="Rectangle 278"/>
                <p:cNvSpPr/>
                <p:nvPr/>
              </p:nvSpPr>
              <p:spPr bwMode="auto">
                <a:xfrm>
                  <a:off x="4344892" y="28520798"/>
                  <a:ext cx="2743200" cy="821855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ComparisonMetric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FuzzyStringComparisonOptions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FuzzyStringComparisonTolerance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Operations	S</a:t>
                  </a:r>
                </a:p>
              </p:txBody>
            </p:sp>
            <p:sp>
              <p:nvSpPr>
                <p:cNvPr id="280" name="Rectangle 279"/>
                <p:cNvSpPr/>
                <p:nvPr/>
              </p:nvSpPr>
              <p:spPr bwMode="auto">
                <a:xfrm>
                  <a:off x="4116292" y="28215999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GSF.FuzzyString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</p:grpSp>
        <p:grpSp>
          <p:nvGrpSpPr>
            <p:cNvPr id="54" name="Group 53"/>
            <p:cNvGrpSpPr/>
            <p:nvPr/>
          </p:nvGrpSpPr>
          <p:grpSpPr>
            <a:xfrm>
              <a:off x="7455190" y="4262701"/>
              <a:ext cx="2971800" cy="26312438"/>
              <a:chOff x="-11467741" y="1431157"/>
              <a:chExt cx="2971800" cy="26312438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-11467741" y="3888595"/>
                <a:ext cx="2971800" cy="10888553"/>
                <a:chOff x="7710229" y="6844871"/>
                <a:chExt cx="2971800" cy="10888553"/>
              </a:xfrm>
            </p:grpSpPr>
            <p:sp>
              <p:nvSpPr>
                <p:cNvPr id="182" name="Rectangle 181"/>
                <p:cNvSpPr/>
                <p:nvPr/>
              </p:nvSpPr>
              <p:spPr bwMode="auto">
                <a:xfrm>
                  <a:off x="7938829" y="7149670"/>
                  <a:ext cx="2743200" cy="1058375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LoginID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DomainAvailable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Exists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LastLogon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AccountCreationDate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NextPasswordChangeDate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UserAccountControl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AccountIsLockedOut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AccountIsDisabled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PasswordCannotChange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PasswordDoesNotExpire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MaximumPasswordAge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Groups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LocalGroups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FirstName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LastName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DisplayName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MiddleInitial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FullName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Email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WebPage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Description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Telephone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Title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Company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Office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Department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City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Mailbox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UserEntry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IsWinNTEntry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DefinePriviledgedAccount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ImpersonatePrivilegedAccount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GetUserPropertyValue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CurrentUserID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CurrentUserInfo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RemoteUserID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RemoteUserInfo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GetBuiltInLocalGroups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AuthenticateUser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ImpersonateUser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EndImpersonation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MachineIsJoinedToDomain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LocalUserExists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CreateLocalUser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SetLocalUserPassword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RemoveLocalUser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LocalGroupExists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CreateLocalGroup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RemoveLocalGroup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UserIsInLocalGroup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AddUserToLocalGroup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RemoveUserFromLocalGroup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AccountNameToSID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SIDToAccountName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IsUserSID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IsGroupSID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</p:txBody>
            </p:sp>
            <p:sp>
              <p:nvSpPr>
                <p:cNvPr id="184" name="Rectangle 183"/>
                <p:cNvSpPr/>
                <p:nvPr/>
              </p:nvSpPr>
              <p:spPr bwMode="auto">
                <a:xfrm>
                  <a:off x="7710229" y="6844871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GSF.Identity.UserInfo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52" name="Group 51"/>
              <p:cNvGrpSpPr/>
              <p:nvPr/>
            </p:nvGrpSpPr>
            <p:grpSpPr>
              <a:xfrm>
                <a:off x="-11467741" y="24688617"/>
                <a:ext cx="2971800" cy="764659"/>
                <a:chOff x="7710229" y="27643997"/>
                <a:chExt cx="2971800" cy="764659"/>
              </a:xfrm>
            </p:grpSpPr>
            <p:sp>
              <p:nvSpPr>
                <p:cNvPr id="240" name="Rectangle 239"/>
                <p:cNvSpPr/>
                <p:nvPr/>
              </p:nvSpPr>
              <p:spPr bwMode="auto">
                <a:xfrm>
                  <a:off x="7710229" y="27643997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GSF.IO.StreamExtensions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41" name="Rectangle 240"/>
                <p:cNvSpPr/>
                <p:nvPr/>
              </p:nvSpPr>
              <p:spPr bwMode="auto">
                <a:xfrm>
                  <a:off x="7938829" y="27948797"/>
                  <a:ext cx="2743200" cy="459859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CopyStream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ReadStream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46" name="Group 45"/>
              <p:cNvGrpSpPr/>
              <p:nvPr/>
            </p:nvGrpSpPr>
            <p:grpSpPr>
              <a:xfrm>
                <a:off x="-11467741" y="1431157"/>
                <a:ext cx="2971800" cy="2212964"/>
                <a:chOff x="7710229" y="4372593"/>
                <a:chExt cx="2971800" cy="2212964"/>
              </a:xfrm>
            </p:grpSpPr>
            <p:sp>
              <p:nvSpPr>
                <p:cNvPr id="282" name="Rectangle 281"/>
                <p:cNvSpPr/>
                <p:nvPr/>
              </p:nvSpPr>
              <p:spPr bwMode="auto">
                <a:xfrm>
                  <a:off x="7710229" y="4372593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GSF.Identity.UserAccountControl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83" name="Rectangle 282"/>
                <p:cNvSpPr/>
                <p:nvPr/>
              </p:nvSpPr>
              <p:spPr bwMode="auto">
                <a:xfrm>
                  <a:off x="7938829" y="4677393"/>
                  <a:ext cx="2743200" cy="190816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CreateProcessAsAdmin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CreateProcessAsStandardUser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IsUserAdmin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IsUacEnabled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IsCurrentProcessVirtualized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IsCurrentProcessElevated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DisableUac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DisableUacAndRestartWindows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EnableUac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EnableUacAndRestartWindows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49" name="Group 48"/>
              <p:cNvGrpSpPr/>
              <p:nvPr/>
            </p:nvGrpSpPr>
            <p:grpSpPr>
              <a:xfrm>
                <a:off x="-11467741" y="15021622"/>
                <a:ext cx="2971800" cy="937591"/>
                <a:chOff x="7710229" y="17933341"/>
                <a:chExt cx="2971800" cy="937591"/>
              </a:xfrm>
            </p:grpSpPr>
            <p:sp>
              <p:nvSpPr>
                <p:cNvPr id="297" name="Rectangle 296"/>
                <p:cNvSpPr/>
                <p:nvPr/>
              </p:nvSpPr>
              <p:spPr bwMode="auto">
                <a:xfrm>
                  <a:off x="7938829" y="18238141"/>
                  <a:ext cx="2743200" cy="63279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IniFile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VBArrayDescriptor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WindowsApi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</p:txBody>
            </p:sp>
            <p:sp>
              <p:nvSpPr>
                <p:cNvPr id="298" name="Rectangle 297"/>
                <p:cNvSpPr/>
                <p:nvPr/>
              </p:nvSpPr>
              <p:spPr bwMode="auto">
                <a:xfrm>
                  <a:off x="7710229" y="17933341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GSF.Interop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50" name="Group 49"/>
              <p:cNvGrpSpPr/>
              <p:nvPr/>
            </p:nvGrpSpPr>
            <p:grpSpPr>
              <a:xfrm>
                <a:off x="-11467741" y="16203687"/>
                <a:ext cx="2971800" cy="2589943"/>
                <a:chOff x="7710229" y="19082540"/>
                <a:chExt cx="2971800" cy="2589943"/>
              </a:xfrm>
            </p:grpSpPr>
            <p:sp>
              <p:nvSpPr>
                <p:cNvPr id="216" name="Rectangle 215"/>
                <p:cNvSpPr/>
                <p:nvPr/>
              </p:nvSpPr>
              <p:spPr bwMode="auto">
                <a:xfrm>
                  <a:off x="7938829" y="19387340"/>
                  <a:ext cx="2743200" cy="228514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BlockAllocatedMemoryStream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ExportDestination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FileProcessor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InterprocessCache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IsamDataFileBase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LogFile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LogFileFullOperation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MultipleDestintationExporter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Outage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OutageLog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OutageLogProcessor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RunTimeLog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17" name="Rectangle 216"/>
                <p:cNvSpPr/>
                <p:nvPr/>
              </p:nvSpPr>
              <p:spPr bwMode="auto">
                <a:xfrm>
                  <a:off x="7710229" y="1908254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GSF.IO</a:t>
                  </a:r>
                </a:p>
              </p:txBody>
            </p:sp>
          </p:grpSp>
          <p:grpSp>
            <p:nvGrpSpPr>
              <p:cNvPr id="51" name="Group 50"/>
              <p:cNvGrpSpPr/>
              <p:nvPr/>
            </p:nvGrpSpPr>
            <p:grpSpPr>
              <a:xfrm>
                <a:off x="-11467741" y="19038104"/>
                <a:ext cx="2971800" cy="5406039"/>
                <a:chOff x="7710229" y="22012018"/>
                <a:chExt cx="2971800" cy="5406039"/>
              </a:xfrm>
            </p:grpSpPr>
            <p:sp>
              <p:nvSpPr>
                <p:cNvPr id="219" name="Rectangle 218"/>
                <p:cNvSpPr/>
                <p:nvPr/>
              </p:nvSpPr>
              <p:spPr bwMode="auto">
                <a:xfrm>
                  <a:off x="7710229" y="22012018"/>
                  <a:ext cx="2971800" cy="304799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GSF.IO.FilePath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20" name="Rectangle 219"/>
                <p:cNvSpPr/>
                <p:nvPr/>
              </p:nvSpPr>
              <p:spPr bwMode="auto">
                <a:xfrm>
                  <a:off x="7938829" y="22316817"/>
                  <a:ext cx="2743200" cy="51012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AddPathSuffix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ConnectToNetworkPath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DisconnectFromNetworkShare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DropPathRoot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GetAbsolutePath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GetApplicationDataFolder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GetDirectoryName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GetExtension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GetFileLength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GetFileList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GetFileName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GetFileNameWithoutExtension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GetFilePatternRegularExpression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GetLastDirectory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GetUniqueFilePath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GetUniqueFilePathWithBinarySearch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GetValidFileName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InApplicationPath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IsFilePatternMatch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IsValidFileName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RemovePathSuffix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TrimFileName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TryGetReadLock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TryGetWriteLock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WaitForReadLock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WaitForWriteLock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WaitTillExists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-11467741" y="25697752"/>
                <a:ext cx="2971800" cy="2045843"/>
                <a:chOff x="7710229" y="28639188"/>
                <a:chExt cx="2971800" cy="2045843"/>
              </a:xfrm>
            </p:grpSpPr>
            <p:sp>
              <p:nvSpPr>
                <p:cNvPr id="231" name="Rectangle 230"/>
                <p:cNvSpPr/>
                <p:nvPr/>
              </p:nvSpPr>
              <p:spPr bwMode="auto">
                <a:xfrm>
                  <a:off x="7938829" y="28943987"/>
                  <a:ext cx="2743200" cy="174104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Adler32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ChecksumType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Crc16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Crc32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CrcCCITT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Xor64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Xor8</a:t>
                  </a:r>
                </a:p>
              </p:txBody>
            </p:sp>
            <p:sp>
              <p:nvSpPr>
                <p:cNvPr id="232" name="Rectangle 231"/>
                <p:cNvSpPr/>
                <p:nvPr/>
              </p:nvSpPr>
              <p:spPr bwMode="auto">
                <a:xfrm>
                  <a:off x="7710229" y="28639188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GSF.IO.Checksums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</p:grpSp>
        <p:grpSp>
          <p:nvGrpSpPr>
            <p:cNvPr id="338" name="Group 337"/>
            <p:cNvGrpSpPr/>
            <p:nvPr/>
          </p:nvGrpSpPr>
          <p:grpSpPr>
            <a:xfrm>
              <a:off x="10837294" y="4262701"/>
              <a:ext cx="2971800" cy="26204124"/>
              <a:chOff x="5333701" y="1745742"/>
              <a:chExt cx="2971800" cy="26204124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5333701" y="6910000"/>
                <a:ext cx="2971800" cy="3051413"/>
                <a:chOff x="11983846" y="4812330"/>
                <a:chExt cx="2971800" cy="3051413"/>
              </a:xfrm>
            </p:grpSpPr>
            <p:sp>
              <p:nvSpPr>
                <p:cNvPr id="181" name="Rectangle 180"/>
                <p:cNvSpPr/>
                <p:nvPr/>
              </p:nvSpPr>
              <p:spPr bwMode="auto">
                <a:xfrm>
                  <a:off x="12212446" y="5117130"/>
                  <a:ext cx="2743200" cy="274661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ToBoolean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ToChar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ToDouble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ToInt64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ToSingle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ToUInt16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ToIUnt24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ToUInt32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ToUInt64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GetBytes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CopyBytes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26" name="Rectangle 225"/>
                <p:cNvSpPr/>
                <p:nvPr/>
              </p:nvSpPr>
              <p:spPr bwMode="auto">
                <a:xfrm>
                  <a:off x="11983846" y="481233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GSF.LittleEndian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221" name="Group 220"/>
              <p:cNvGrpSpPr/>
              <p:nvPr/>
            </p:nvGrpSpPr>
            <p:grpSpPr>
              <a:xfrm>
                <a:off x="5333701" y="15707434"/>
                <a:ext cx="2971800" cy="1600200"/>
                <a:chOff x="11977293" y="8016143"/>
                <a:chExt cx="2971800" cy="1600200"/>
              </a:xfrm>
            </p:grpSpPr>
            <p:sp>
              <p:nvSpPr>
                <p:cNvPr id="223" name="Rectangle 222"/>
                <p:cNvSpPr/>
                <p:nvPr/>
              </p:nvSpPr>
              <p:spPr bwMode="auto">
                <a:xfrm>
                  <a:off x="11977293" y="8016143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GSF.NumericExtensions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24" name="Rectangle 223"/>
                <p:cNvSpPr/>
                <p:nvPr/>
              </p:nvSpPr>
              <p:spPr bwMode="auto">
                <a:xfrm>
                  <a:off x="12205893" y="8320943"/>
                  <a:ext cx="2743200" cy="12954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NotZero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NotEqualTo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NotLessThan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NotLessThanOrEqualTo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NotGreaterThan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NotGreaterThanOrEqualTo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</p:txBody>
            </p:sp>
          </p:grpSp>
          <p:grpSp>
            <p:nvGrpSpPr>
              <p:cNvPr id="55" name="Group 54"/>
              <p:cNvGrpSpPr/>
              <p:nvPr/>
            </p:nvGrpSpPr>
            <p:grpSpPr>
              <a:xfrm>
                <a:off x="5333701" y="1745742"/>
                <a:ext cx="2971800" cy="2272515"/>
                <a:chOff x="5333701" y="1745742"/>
                <a:chExt cx="2971800" cy="2272515"/>
              </a:xfrm>
            </p:grpSpPr>
            <p:sp>
              <p:nvSpPr>
                <p:cNvPr id="233" name="Rectangle 232"/>
                <p:cNvSpPr/>
                <p:nvPr/>
              </p:nvSpPr>
              <p:spPr bwMode="auto">
                <a:xfrm>
                  <a:off x="5333701" y="1745742"/>
                  <a:ext cx="2971800" cy="497908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GSF.IO.CheckSums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ChecksumExtensions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34" name="Rectangle 233"/>
                <p:cNvSpPr/>
                <p:nvPr/>
              </p:nvSpPr>
              <p:spPr bwMode="auto">
                <a:xfrm>
                  <a:off x="5562301" y="2249110"/>
                  <a:ext cx="2743200" cy="1769147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Adler32Checksum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Crc16Checksum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Crc32Checksum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CrcCCITTChecksum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ModBusCrcChecksum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Xor16Checksum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Xor32Checksum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Xor64Checksum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Xor8Checksum</a:t>
                  </a:r>
                </a:p>
              </p:txBody>
            </p:sp>
          </p:grpSp>
          <p:grpSp>
            <p:nvGrpSpPr>
              <p:cNvPr id="56" name="Group 55"/>
              <p:cNvGrpSpPr/>
              <p:nvPr/>
            </p:nvGrpSpPr>
            <p:grpSpPr>
              <a:xfrm>
                <a:off x="5333701" y="4271714"/>
                <a:ext cx="2971800" cy="1142999"/>
                <a:chOff x="5333701" y="4247197"/>
                <a:chExt cx="2971800" cy="1142999"/>
              </a:xfrm>
            </p:grpSpPr>
            <p:sp>
              <p:nvSpPr>
                <p:cNvPr id="235" name="Rectangle 234"/>
                <p:cNvSpPr/>
                <p:nvPr/>
              </p:nvSpPr>
              <p:spPr bwMode="auto">
                <a:xfrm>
                  <a:off x="5562301" y="4551996"/>
                  <a:ext cx="2743200" cy="8382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CompressionStrength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FileCompressor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PatternCompressor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PatternDecompressor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42" name="Rectangle 241"/>
                <p:cNvSpPr/>
                <p:nvPr/>
              </p:nvSpPr>
              <p:spPr bwMode="auto">
                <a:xfrm>
                  <a:off x="5333701" y="4247197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GSF.IO.Compression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57" name="Group 56"/>
              <p:cNvGrpSpPr/>
              <p:nvPr/>
            </p:nvGrpSpPr>
            <p:grpSpPr>
              <a:xfrm>
                <a:off x="5333701" y="5668170"/>
                <a:ext cx="2971800" cy="988373"/>
                <a:chOff x="5333701" y="5686939"/>
                <a:chExt cx="2971800" cy="988373"/>
              </a:xfrm>
            </p:grpSpPr>
            <p:sp>
              <p:nvSpPr>
                <p:cNvPr id="243" name="Rectangle 242"/>
                <p:cNvSpPr/>
                <p:nvPr/>
              </p:nvSpPr>
              <p:spPr bwMode="auto">
                <a:xfrm>
                  <a:off x="5333701" y="5686939"/>
                  <a:ext cx="2971800" cy="497908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GSF.IO.Compression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CompressionExtensions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44" name="Rectangle 243"/>
                <p:cNvSpPr/>
                <p:nvPr/>
              </p:nvSpPr>
              <p:spPr bwMode="auto">
                <a:xfrm>
                  <a:off x="5562301" y="6190306"/>
                  <a:ext cx="2743200" cy="48500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Compress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Decompress</a:t>
                  </a:r>
                </a:p>
              </p:txBody>
            </p:sp>
          </p:grpSp>
          <p:grpSp>
            <p:nvGrpSpPr>
              <p:cNvPr id="58" name="Group 57"/>
              <p:cNvGrpSpPr/>
              <p:nvPr/>
            </p:nvGrpSpPr>
            <p:grpSpPr>
              <a:xfrm>
                <a:off x="5333701" y="10214870"/>
                <a:ext cx="2971800" cy="1539362"/>
                <a:chOff x="5333701" y="10140523"/>
                <a:chExt cx="2971800" cy="1539362"/>
              </a:xfrm>
            </p:grpSpPr>
            <p:sp>
              <p:nvSpPr>
                <p:cNvPr id="245" name="Rectangle 244"/>
                <p:cNvSpPr/>
                <p:nvPr/>
              </p:nvSpPr>
              <p:spPr bwMode="auto">
                <a:xfrm>
                  <a:off x="5562301" y="10445324"/>
                  <a:ext cx="2743200" cy="123456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CertificateGenerator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CertificatePolicy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CertificatePolicyChecker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ICertificateChecker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SimpleCertificateChecker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SimplePolicyChecker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46" name="Rectangle 245"/>
                <p:cNvSpPr/>
                <p:nvPr/>
              </p:nvSpPr>
              <p:spPr bwMode="auto">
                <a:xfrm>
                  <a:off x="5333701" y="10140523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GSF.Net.Security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>
                <a:off x="5333701" y="12007689"/>
                <a:ext cx="2971800" cy="635216"/>
                <a:chOff x="5333701" y="11939568"/>
                <a:chExt cx="2971800" cy="635216"/>
              </a:xfrm>
            </p:grpSpPr>
            <p:sp>
              <p:nvSpPr>
                <p:cNvPr id="247" name="Rectangle 246"/>
                <p:cNvSpPr/>
                <p:nvPr/>
              </p:nvSpPr>
              <p:spPr bwMode="auto">
                <a:xfrm>
                  <a:off x="5562301" y="12244368"/>
                  <a:ext cx="2743200" cy="33041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Mail</a:t>
                  </a:r>
                </a:p>
              </p:txBody>
            </p:sp>
            <p:sp>
              <p:nvSpPr>
                <p:cNvPr id="248" name="Rectangle 247"/>
                <p:cNvSpPr/>
                <p:nvPr/>
              </p:nvSpPr>
              <p:spPr bwMode="auto">
                <a:xfrm>
                  <a:off x="5333701" y="11939568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GSF.Net.Smtp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60" name="Group 59"/>
              <p:cNvGrpSpPr/>
              <p:nvPr/>
            </p:nvGrpSpPr>
            <p:grpSpPr>
              <a:xfrm>
                <a:off x="5333701" y="12896362"/>
                <a:ext cx="2971800" cy="1500691"/>
                <a:chOff x="5333701" y="12829700"/>
                <a:chExt cx="2971800" cy="1500691"/>
              </a:xfrm>
            </p:grpSpPr>
            <p:sp>
              <p:nvSpPr>
                <p:cNvPr id="250" name="Rectangle 249"/>
                <p:cNvSpPr/>
                <p:nvPr/>
              </p:nvSpPr>
              <p:spPr bwMode="auto">
                <a:xfrm>
                  <a:off x="5562301" y="13134500"/>
                  <a:ext cx="2743200" cy="119589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CurveFit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Euclidean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GaussianDistribution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RealTimeSlope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SineWave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WaveFit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</p:txBody>
            </p:sp>
            <p:sp>
              <p:nvSpPr>
                <p:cNvPr id="251" name="Rectangle 250"/>
                <p:cNvSpPr/>
                <p:nvPr/>
              </p:nvSpPr>
              <p:spPr bwMode="auto">
                <a:xfrm>
                  <a:off x="5333701" y="1282970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GSF.NumericAnalysis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62" name="Group 61"/>
              <p:cNvGrpSpPr/>
              <p:nvPr/>
            </p:nvGrpSpPr>
            <p:grpSpPr>
              <a:xfrm>
                <a:off x="5333701" y="14650510"/>
                <a:ext cx="2971800" cy="803467"/>
                <a:chOff x="789521" y="9337056"/>
                <a:chExt cx="2971800" cy="803467"/>
              </a:xfrm>
            </p:grpSpPr>
            <p:sp>
              <p:nvSpPr>
                <p:cNvPr id="252" name="Rectangle 251"/>
                <p:cNvSpPr/>
                <p:nvPr/>
              </p:nvSpPr>
              <p:spPr bwMode="auto">
                <a:xfrm>
                  <a:off x="789521" y="9337056"/>
                  <a:ext cx="2971800" cy="497908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GSF.NumericAnalysis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NumericAnalysisExtensions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53" name="Rectangle 252"/>
                <p:cNvSpPr/>
                <p:nvPr/>
              </p:nvSpPr>
              <p:spPr bwMode="auto">
                <a:xfrm>
                  <a:off x="1018121" y="9840424"/>
                  <a:ext cx="2743200" cy="300099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StandardDeviation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116" name="Group 115"/>
              <p:cNvGrpSpPr/>
              <p:nvPr/>
            </p:nvGrpSpPr>
            <p:grpSpPr>
              <a:xfrm>
                <a:off x="5333701" y="17561091"/>
                <a:ext cx="2971800" cy="3001382"/>
                <a:chOff x="5333701" y="17554166"/>
                <a:chExt cx="2971800" cy="3001382"/>
              </a:xfrm>
            </p:grpSpPr>
            <p:sp>
              <p:nvSpPr>
                <p:cNvPr id="254" name="Rectangle 253"/>
                <p:cNvSpPr/>
                <p:nvPr/>
              </p:nvSpPr>
              <p:spPr bwMode="auto">
                <a:xfrm>
                  <a:off x="5333701" y="17554166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GSF.Parsing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55" name="Rectangle 254"/>
                <p:cNvSpPr/>
                <p:nvPr/>
              </p:nvSpPr>
              <p:spPr bwMode="auto">
                <a:xfrm>
                  <a:off x="5552623" y="17856412"/>
                  <a:ext cx="2752878" cy="26991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BinaryImageBase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BinaryImageParserBase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 smtClean="0">
                      <a:latin typeface="Arial" pitchFamily="-109" charset="0"/>
                    </a:rPr>
                    <a:t>CommonHeaderBase</a:t>
                  </a:r>
                  <a:r>
                    <a:rPr lang="en-US" sz="1200" dirty="0" smtClean="0">
                      <a:latin typeface="Arial" pitchFamily="-109" charset="0"/>
                    </a:rPr>
                    <a:t>&lt;TID&gt;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 smtClean="0">
                      <a:latin typeface="Arial" pitchFamily="-109" charset="0"/>
                    </a:rPr>
                    <a:t>FrameImageParserBase</a:t>
                  </a:r>
                  <a:r>
                    <a:rPr lang="en-US" sz="1200" dirty="0" smtClean="0">
                      <a:latin typeface="Arial" pitchFamily="-109" charset="0"/>
                    </a:rPr>
                    <a:t>&lt;TID,TO&gt;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IBinaryImageParser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 smtClean="0">
                      <a:latin typeface="Arial" pitchFamily="-109" charset="0"/>
                    </a:rPr>
                    <a:t>ICommonHeader</a:t>
                  </a:r>
                  <a:r>
                    <a:rPr lang="en-US" sz="1200" dirty="0" smtClean="0">
                      <a:latin typeface="Arial" pitchFamily="-109" charset="0"/>
                    </a:rPr>
                    <a:t>&lt;TID&gt;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 smtClean="0">
                      <a:latin typeface="Arial" pitchFamily="-109" charset="0"/>
                    </a:rPr>
                    <a:t>IFrameImageParser</a:t>
                  </a:r>
                  <a:r>
                    <a:rPr lang="en-US" sz="1200" dirty="0" smtClean="0">
                      <a:latin typeface="Arial" pitchFamily="-109" charset="0"/>
                    </a:rPr>
                    <a:t>&lt;TID,TO&gt;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ISupportBinaryImage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 smtClean="0">
                      <a:latin typeface="Arial" pitchFamily="-109" charset="0"/>
                    </a:rPr>
                    <a:t>ISupportFrameImage</a:t>
                  </a:r>
                  <a:r>
                    <a:rPr lang="en-US" sz="1200" dirty="0" smtClean="0">
                      <a:latin typeface="Arial" pitchFamily="-109" charset="0"/>
                    </a:rPr>
                    <a:t>&lt;TID&gt;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ISupportSourceIdentifiable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>
                      <a:latin typeface="Arial" pitchFamily="-109" charset="0"/>
                    </a:rPr>
                    <a:t>       </a:t>
                  </a:r>
                  <a:r>
                    <a:rPr lang="en-US" sz="1200" dirty="0" err="1" smtClean="0">
                      <a:latin typeface="Arial" pitchFamily="-109" charset="0"/>
                    </a:rPr>
                    <a:t>FrameImage</a:t>
                  </a:r>
                  <a:r>
                    <a:rPr lang="en-US" sz="1200" dirty="0" smtClean="0">
                      <a:latin typeface="Arial" pitchFamily="-109" charset="0"/>
                    </a:rPr>
                    <a:t>&lt;</a:t>
                  </a:r>
                  <a:r>
                    <a:rPr lang="en-US" sz="1200" dirty="0" err="1" smtClean="0">
                      <a:latin typeface="Arial" pitchFamily="-109" charset="0"/>
                    </a:rPr>
                    <a:t>TSrc,TID</a:t>
                  </a:r>
                  <a:r>
                    <a:rPr lang="en-US" sz="1200" dirty="0" smtClean="0">
                      <a:latin typeface="Arial" pitchFamily="-109" charset="0"/>
                    </a:rPr>
                    <a:t>&gt;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MultiSourceFrameImage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>
                      <a:latin typeface="Arial" pitchFamily="-109" charset="0"/>
                    </a:rPr>
                    <a:t>       </a:t>
                  </a:r>
                  <a:r>
                    <a:rPr lang="en-US" sz="1200" dirty="0" err="1" smtClean="0">
                      <a:latin typeface="Arial" pitchFamily="-109" charset="0"/>
                    </a:rPr>
                    <a:t>ParserBase</a:t>
                  </a:r>
                  <a:r>
                    <a:rPr lang="en-US" sz="1200" dirty="0" smtClean="0">
                      <a:latin typeface="Arial" pitchFamily="-109" charset="0"/>
                    </a:rPr>
                    <a:t>&lt;</a:t>
                  </a:r>
                  <a:r>
                    <a:rPr lang="en-US" sz="1200" dirty="0" err="1" smtClean="0">
                      <a:latin typeface="Arial" pitchFamily="-109" charset="0"/>
                    </a:rPr>
                    <a:t>TSrc,TID,TO</a:t>
                  </a:r>
                  <a:r>
                    <a:rPr lang="en-US" sz="1200" dirty="0" smtClean="0">
                      <a:latin typeface="Arial" pitchFamily="-109" charset="0"/>
                    </a:rPr>
                    <a:t>&gt;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TemplatedExpressionParser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335" name="Group 334"/>
              <p:cNvGrpSpPr/>
              <p:nvPr/>
            </p:nvGrpSpPr>
            <p:grpSpPr>
              <a:xfrm>
                <a:off x="5333701" y="20815930"/>
                <a:ext cx="2971800" cy="1179421"/>
                <a:chOff x="5333701" y="20818489"/>
                <a:chExt cx="2971800" cy="1179421"/>
              </a:xfrm>
            </p:grpSpPr>
            <p:sp>
              <p:nvSpPr>
                <p:cNvPr id="260" name="Rectangle 259"/>
                <p:cNvSpPr/>
                <p:nvPr/>
              </p:nvSpPr>
              <p:spPr bwMode="auto">
                <a:xfrm>
                  <a:off x="5333701" y="20818489"/>
                  <a:ext cx="2971800" cy="497908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GSF.Parsing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ISupportBinaryImageExtensions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61" name="Rectangle 260"/>
                <p:cNvSpPr/>
                <p:nvPr/>
              </p:nvSpPr>
              <p:spPr bwMode="auto">
                <a:xfrm>
                  <a:off x="5562301" y="21321857"/>
                  <a:ext cx="2743200" cy="67605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BinaryImage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CopyBinaryImageToStream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ParseBinaryImageFromStream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336" name="Group 335"/>
              <p:cNvGrpSpPr/>
              <p:nvPr/>
            </p:nvGrpSpPr>
            <p:grpSpPr>
              <a:xfrm>
                <a:off x="5333701" y="22248808"/>
                <a:ext cx="2971800" cy="635216"/>
                <a:chOff x="5333701" y="22243564"/>
                <a:chExt cx="2971800" cy="635216"/>
              </a:xfrm>
            </p:grpSpPr>
            <p:sp>
              <p:nvSpPr>
                <p:cNvPr id="270" name="Rectangle 269"/>
                <p:cNvSpPr/>
                <p:nvPr/>
              </p:nvSpPr>
              <p:spPr bwMode="auto">
                <a:xfrm>
                  <a:off x="5562301" y="22548364"/>
                  <a:ext cx="2743200" cy="33041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AssemblyInfo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81" name="Rectangle 280"/>
                <p:cNvSpPr/>
                <p:nvPr/>
              </p:nvSpPr>
              <p:spPr bwMode="auto">
                <a:xfrm>
                  <a:off x="5333701" y="22243564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GSF.Reflection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37" name="Group 336"/>
              <p:cNvGrpSpPr/>
              <p:nvPr/>
            </p:nvGrpSpPr>
            <p:grpSpPr>
              <a:xfrm>
                <a:off x="5333701" y="23137476"/>
                <a:ext cx="2971800" cy="4812390"/>
                <a:chOff x="5333701" y="23137476"/>
                <a:chExt cx="2971800" cy="4812390"/>
              </a:xfrm>
            </p:grpSpPr>
            <p:sp>
              <p:nvSpPr>
                <p:cNvPr id="284" name="Rectangle 283"/>
                <p:cNvSpPr/>
                <p:nvPr/>
              </p:nvSpPr>
              <p:spPr bwMode="auto">
                <a:xfrm>
                  <a:off x="5333701" y="23137476"/>
                  <a:ext cx="2971800" cy="497908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GSF.Relection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AssemblyExtensions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85" name="Rectangle 284"/>
                <p:cNvSpPr/>
                <p:nvPr/>
              </p:nvSpPr>
              <p:spPr bwMode="auto">
                <a:xfrm>
                  <a:off x="5562301" y="23640843"/>
                  <a:ext cx="2743200" cy="430902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BuildDate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CLSCompliant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ComCompatibleVersion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Company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ComVisible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Configuration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Copyright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CultureName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DelaySign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Description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GetAttributes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GetEmbeddedResource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Guid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InformationalVersion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KeyFile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Porduct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RootNamespace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SatelliteContractVersion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ShortName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Title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Trademark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TryLoadAllReferences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TypeLibVersion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</p:grpSp>
        <p:grpSp>
          <p:nvGrpSpPr>
            <p:cNvPr id="198" name="Group 197"/>
            <p:cNvGrpSpPr/>
            <p:nvPr/>
          </p:nvGrpSpPr>
          <p:grpSpPr>
            <a:xfrm>
              <a:off x="14219398" y="4262701"/>
              <a:ext cx="2971800" cy="27124611"/>
              <a:chOff x="-4664808" y="852562"/>
              <a:chExt cx="2971800" cy="27124611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-4664808" y="10271073"/>
                <a:ext cx="2971800" cy="8139354"/>
                <a:chOff x="15215127" y="3880707"/>
                <a:chExt cx="2971800" cy="8139354"/>
              </a:xfrm>
            </p:grpSpPr>
            <p:sp>
              <p:nvSpPr>
                <p:cNvPr id="229" name="Rectangle 228"/>
                <p:cNvSpPr/>
                <p:nvPr/>
              </p:nvSpPr>
              <p:spPr bwMode="auto">
                <a:xfrm>
                  <a:off x="15443727" y="4185507"/>
                  <a:ext cx="2743200" cy="783455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ParseBoolean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ConvertToType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GetSegments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JoinKeyValuePairs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ParseKeyValuePairs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NotEmpty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ReplaceCharacters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RemoveCharacters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RemoveWhiteSpace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ReplaceWhiteSpace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RemoveControlCharacters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ReplaceControlCharacters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RemoveCrLfs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ReplaceCrLfs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RemoveDuplicates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RemoveNull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RemoveDuplicateWhiteSpace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RemoveInvalidFileNameCharacters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ReplaceInvalidFileNameCharacters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QuoteWrap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CharCount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IsAllDigits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IsAllNumbers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IsAllUpper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IsAllLower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IsAllLetters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IsAllLettersOrDigits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RegexDecode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Base64Encode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Base64Decode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ToTitleCase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TruncateLeft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TruncateRight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CenterText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ReplaceCaseInsensitive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EnsureStart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EnsureEnd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Reverse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IndexOfRepeatedChar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LastIndexOfRepeatedChar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TrimWithEllipsisMiddle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TrimWithEllipsisEnd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30" name="Rectangle 229"/>
                <p:cNvSpPr/>
                <p:nvPr/>
              </p:nvSpPr>
              <p:spPr bwMode="auto">
                <a:xfrm>
                  <a:off x="15215127" y="3880707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GSF.StringExtensions	S</a:t>
                  </a:r>
                </a:p>
                <a:p>
                  <a:pPr algn="l" defTabSz="2697480"/>
                  <a:endParaRPr lang="en-US" sz="1200" dirty="0" err="1">
                    <a:latin typeface="Arial" pitchFamily="-109" charset="0"/>
                  </a:endParaRPr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-4664808" y="2158545"/>
                <a:ext cx="2971800" cy="1295400"/>
                <a:chOff x="12149636" y="10428621"/>
                <a:chExt cx="2971800" cy="1295400"/>
              </a:xfrm>
            </p:grpSpPr>
            <p:sp>
              <p:nvSpPr>
                <p:cNvPr id="222" name="Rectangle 221"/>
                <p:cNvSpPr/>
                <p:nvPr/>
              </p:nvSpPr>
              <p:spPr bwMode="auto">
                <a:xfrm>
                  <a:off x="12378236" y="10733421"/>
                  <a:ext cx="2743200" cy="9906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TakeObject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ReturnObject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Clear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SetPoolSize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GetPoolSize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225" name="Rectangle 224"/>
                <p:cNvSpPr/>
                <p:nvPr/>
              </p:nvSpPr>
              <p:spPr bwMode="auto">
                <a:xfrm>
                  <a:off x="12149636" y="10428621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GSF.ReusableObjectPool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&lt;T&gt;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-4664808" y="8646116"/>
                <a:ext cx="2971800" cy="1375013"/>
                <a:chOff x="12113541" y="11876421"/>
                <a:chExt cx="2971800" cy="1375013"/>
              </a:xfrm>
            </p:grpSpPr>
            <p:sp>
              <p:nvSpPr>
                <p:cNvPr id="227" name="Rectangle 226"/>
                <p:cNvSpPr/>
                <p:nvPr/>
              </p:nvSpPr>
              <p:spPr bwMode="auto">
                <a:xfrm>
                  <a:off x="12342141" y="12181221"/>
                  <a:ext cx="2743200" cy="107021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LegacyBinder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Serialize&lt;T&gt;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Deserialize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TryDeserialize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GetOrDefault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</p:txBody>
            </p:sp>
            <p:sp>
              <p:nvSpPr>
                <p:cNvPr id="228" name="Rectangle 227"/>
                <p:cNvSpPr/>
                <p:nvPr/>
              </p:nvSpPr>
              <p:spPr bwMode="auto">
                <a:xfrm>
                  <a:off x="12113541" y="11876421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GSF.Serialization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39" name="Group 338"/>
              <p:cNvGrpSpPr/>
              <p:nvPr/>
            </p:nvGrpSpPr>
            <p:grpSpPr>
              <a:xfrm>
                <a:off x="-4664808" y="852562"/>
                <a:ext cx="2971800" cy="1056039"/>
                <a:chOff x="6308425" y="1549474"/>
                <a:chExt cx="2971800" cy="1056039"/>
              </a:xfrm>
            </p:grpSpPr>
            <p:sp>
              <p:nvSpPr>
                <p:cNvPr id="286" name="Rectangle 285"/>
                <p:cNvSpPr/>
                <p:nvPr/>
              </p:nvSpPr>
              <p:spPr bwMode="auto">
                <a:xfrm>
                  <a:off x="6308425" y="1549474"/>
                  <a:ext cx="2971800" cy="497908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GSF.Relection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MemberInfoExtensions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287" name="Rectangle 286"/>
                <p:cNvSpPr/>
                <p:nvPr/>
              </p:nvSpPr>
              <p:spPr bwMode="auto">
                <a:xfrm>
                  <a:off x="6537025" y="2052842"/>
                  <a:ext cx="2743200" cy="55267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TryGetAttribute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TMem,TAttr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TryGetAttributes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TMem,TAttr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</p:txBody>
            </p:sp>
          </p:grpSp>
          <p:grpSp>
            <p:nvGrpSpPr>
              <p:cNvPr id="340" name="Group 339"/>
              <p:cNvGrpSpPr/>
              <p:nvPr/>
            </p:nvGrpSpPr>
            <p:grpSpPr>
              <a:xfrm>
                <a:off x="-4664808" y="3703889"/>
                <a:ext cx="2971800" cy="1303736"/>
                <a:chOff x="6308425" y="4434305"/>
                <a:chExt cx="2971800" cy="1303736"/>
              </a:xfrm>
            </p:grpSpPr>
            <p:sp>
              <p:nvSpPr>
                <p:cNvPr id="288" name="Rectangle 287"/>
                <p:cNvSpPr/>
                <p:nvPr/>
              </p:nvSpPr>
              <p:spPr bwMode="auto">
                <a:xfrm>
                  <a:off x="6537025" y="4739104"/>
                  <a:ext cx="2743200" cy="998937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DateTimePart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Schedule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ScheduleManager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SchedulePart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SchedulePartTextSyntax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</p:txBody>
            </p:sp>
            <p:sp>
              <p:nvSpPr>
                <p:cNvPr id="289" name="Rectangle 288"/>
                <p:cNvSpPr/>
                <p:nvPr/>
              </p:nvSpPr>
              <p:spPr bwMode="auto">
                <a:xfrm>
                  <a:off x="6308425" y="4434305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GSF.Scheduling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41" name="Group 340"/>
              <p:cNvGrpSpPr/>
              <p:nvPr/>
            </p:nvGrpSpPr>
            <p:grpSpPr>
              <a:xfrm>
                <a:off x="-4664808" y="5257569"/>
                <a:ext cx="2971800" cy="635216"/>
                <a:chOff x="6308425" y="5969079"/>
                <a:chExt cx="2971800" cy="635216"/>
              </a:xfrm>
            </p:grpSpPr>
            <p:sp>
              <p:nvSpPr>
                <p:cNvPr id="290" name="Rectangle 289"/>
                <p:cNvSpPr/>
                <p:nvPr/>
              </p:nvSpPr>
              <p:spPr bwMode="auto">
                <a:xfrm>
                  <a:off x="6537025" y="6273879"/>
                  <a:ext cx="2743200" cy="33041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AsyncSearcher</a:t>
                  </a:r>
                  <a:r>
                    <a:rPr lang="en-US" sz="1200" dirty="0">
                      <a:latin typeface="Arial" pitchFamily="-109" charset="0"/>
                    </a:rPr>
                    <a:t>&lt;</a:t>
                  </a:r>
                  <a:r>
                    <a:rPr lang="en-US" sz="1200" dirty="0" err="1">
                      <a:latin typeface="Arial" pitchFamily="-109" charset="0"/>
                    </a:rPr>
                    <a:t>TSearch</a:t>
                  </a:r>
                  <a:r>
                    <a:rPr lang="en-US" sz="1200" dirty="0">
                      <a:latin typeface="Arial" pitchFamily="-109" charset="0"/>
                    </a:rPr>
                    <a:t>&gt;</a:t>
                  </a:r>
                </a:p>
              </p:txBody>
            </p:sp>
            <p:sp>
              <p:nvSpPr>
                <p:cNvPr id="291" name="Rectangle 290"/>
                <p:cNvSpPr/>
                <p:nvPr/>
              </p:nvSpPr>
              <p:spPr bwMode="auto">
                <a:xfrm>
                  <a:off x="6308425" y="5969079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GSF.Searching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42" name="Group 341"/>
              <p:cNvGrpSpPr/>
              <p:nvPr/>
            </p:nvGrpSpPr>
            <p:grpSpPr>
              <a:xfrm>
                <a:off x="-4664808" y="6142729"/>
                <a:ext cx="2971800" cy="947459"/>
                <a:chOff x="6308425" y="6864340"/>
                <a:chExt cx="2971800" cy="947459"/>
              </a:xfrm>
            </p:grpSpPr>
            <p:sp>
              <p:nvSpPr>
                <p:cNvPr id="292" name="Rectangle 291"/>
                <p:cNvSpPr/>
                <p:nvPr/>
              </p:nvSpPr>
              <p:spPr bwMode="auto">
                <a:xfrm>
                  <a:off x="6537025" y="7169139"/>
                  <a:ext cx="2743200" cy="64266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Cipher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CipherStrength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Random	S</a:t>
                  </a:r>
                </a:p>
              </p:txBody>
            </p:sp>
            <p:sp>
              <p:nvSpPr>
                <p:cNvPr id="293" name="Rectangle 292"/>
                <p:cNvSpPr/>
                <p:nvPr/>
              </p:nvSpPr>
              <p:spPr bwMode="auto">
                <a:xfrm>
                  <a:off x="6308425" y="686434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GSF.Security.Cryptography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43" name="Group 342"/>
              <p:cNvGrpSpPr/>
              <p:nvPr/>
            </p:nvGrpSpPr>
            <p:grpSpPr>
              <a:xfrm>
                <a:off x="-4664808" y="7340132"/>
                <a:ext cx="2971800" cy="1056040"/>
                <a:chOff x="6308425" y="8078549"/>
                <a:chExt cx="2971800" cy="1056040"/>
              </a:xfrm>
            </p:grpSpPr>
            <p:sp>
              <p:nvSpPr>
                <p:cNvPr id="299" name="Rectangle 298"/>
                <p:cNvSpPr/>
                <p:nvPr/>
              </p:nvSpPr>
              <p:spPr bwMode="auto">
                <a:xfrm>
                  <a:off x="6308425" y="8078549"/>
                  <a:ext cx="2971800" cy="497908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GSF.Security.Cryptography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.</a:t>
                  </a:r>
                </a:p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SymmetricAlgorithmExtensions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300" name="Rectangle 299"/>
                <p:cNvSpPr/>
                <p:nvPr/>
              </p:nvSpPr>
              <p:spPr bwMode="auto">
                <a:xfrm>
                  <a:off x="6537025" y="8581918"/>
                  <a:ext cx="2743200" cy="55267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Decrypt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Encrypt</a:t>
                  </a:r>
                </a:p>
              </p:txBody>
            </p:sp>
          </p:grpSp>
          <p:grpSp>
            <p:nvGrpSpPr>
              <p:cNvPr id="344" name="Group 343"/>
              <p:cNvGrpSpPr/>
              <p:nvPr/>
            </p:nvGrpSpPr>
            <p:grpSpPr>
              <a:xfrm>
                <a:off x="-4664808" y="18660371"/>
                <a:ext cx="2971800" cy="3352817"/>
                <a:chOff x="6308425" y="19377631"/>
                <a:chExt cx="2971800" cy="3352817"/>
              </a:xfrm>
            </p:grpSpPr>
            <p:sp>
              <p:nvSpPr>
                <p:cNvPr id="301" name="Rectangle 300"/>
                <p:cNvSpPr/>
                <p:nvPr/>
              </p:nvSpPr>
              <p:spPr bwMode="auto">
                <a:xfrm>
                  <a:off x="6308425" y="19377631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GSF.Threading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302" name="Rectangle 301"/>
                <p:cNvSpPr/>
                <p:nvPr/>
              </p:nvSpPr>
              <p:spPr bwMode="auto">
                <a:xfrm>
                  <a:off x="6537025" y="19679877"/>
                  <a:ext cx="2743200" cy="305057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InterprocessLock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InterprocessReaderWriterLock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ISynchronizedOperation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LongSynchronizedOperation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ManagedThread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ManagedThreadPool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ReaderWriterSpinLock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ScheduledTask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ScheduledTaskRunningReason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ShortSynchronizedOperation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SynchronizedOperationBase</a:t>
                  </a:r>
                  <a:r>
                    <a:rPr lang="en-US" sz="1200" dirty="0">
                      <a:latin typeface="Arial" pitchFamily="-109" charset="0"/>
                    </a:rPr>
                    <a:t>	B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SynchronizedOperationType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ThreadingMode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ThreadStatus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ThreadType</a:t>
                  </a:r>
                  <a:r>
                    <a:rPr lang="en-US" sz="1200" dirty="0">
                      <a:latin typeface="Arial" pitchFamily="-109" charset="0"/>
                    </a:rPr>
                    <a:t>	E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WeakAction</a:t>
                  </a:r>
                  <a:r>
                    <a:rPr lang="en-US" sz="1200" dirty="0">
                      <a:latin typeface="Arial" pitchFamily="-109" charset="0"/>
                    </a:rPr>
                    <a:t>&lt;T&gt;</a:t>
                  </a:r>
                </a:p>
              </p:txBody>
            </p:sp>
          </p:grpSp>
          <p:grpSp>
            <p:nvGrpSpPr>
              <p:cNvPr id="307" name="Group 306"/>
              <p:cNvGrpSpPr/>
              <p:nvPr/>
            </p:nvGrpSpPr>
            <p:grpSpPr>
              <a:xfrm>
                <a:off x="-4664808" y="22263129"/>
                <a:ext cx="2971800" cy="5714044"/>
                <a:chOff x="18408083" y="3839287"/>
                <a:chExt cx="2971800" cy="5714044"/>
              </a:xfrm>
            </p:grpSpPr>
            <p:sp>
              <p:nvSpPr>
                <p:cNvPr id="308" name="Rectangle 307"/>
                <p:cNvSpPr/>
                <p:nvPr/>
              </p:nvSpPr>
              <p:spPr bwMode="auto">
                <a:xfrm>
                  <a:off x="18628682" y="4144087"/>
                  <a:ext cx="2743200" cy="540924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PerSecond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PerMillisecond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PerMicrosecond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PerMinute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PerHour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PerDay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ToSeconds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ToMilliseconds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ToMicroseconds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UtcTimeIsValid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LocalTimeIsValid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TimeIsValid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DistanceBeyondSecond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BaselinedTimestamp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ToElapsedTimeString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ToSeconds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ToMilliseconds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ToMicroseconds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FromSeconds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FromMilliseconds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FromMicroseconds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Parse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TryParse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SubsecondDistribution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MillisecondDistribution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MicrosecondDIstribution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AlignToSubsecondDistribution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AlignToMillisecondDistribution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AlignToMicrosecondDistribution</a:t>
                  </a:r>
                  <a:r>
                    <a:rPr lang="en-US" sz="1200" dirty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309" name="Rectangle 308"/>
                <p:cNvSpPr/>
                <p:nvPr/>
              </p:nvSpPr>
              <p:spPr bwMode="auto">
                <a:xfrm>
                  <a:off x="18408083" y="3839287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GSF.Ticks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</p:grpSp>
        <p:grpSp>
          <p:nvGrpSpPr>
            <p:cNvPr id="196" name="Group 195"/>
            <p:cNvGrpSpPr/>
            <p:nvPr/>
          </p:nvGrpSpPr>
          <p:grpSpPr>
            <a:xfrm>
              <a:off x="17601504" y="4262701"/>
              <a:ext cx="2971800" cy="26227691"/>
              <a:chOff x="9324286" y="1308172"/>
              <a:chExt cx="2971800" cy="26227691"/>
            </a:xfrm>
          </p:grpSpPr>
          <p:grpSp>
            <p:nvGrpSpPr>
              <p:cNvPr id="345" name="Group 344"/>
              <p:cNvGrpSpPr/>
              <p:nvPr/>
            </p:nvGrpSpPr>
            <p:grpSpPr>
              <a:xfrm>
                <a:off x="9324286" y="1308172"/>
                <a:ext cx="2971800" cy="960505"/>
                <a:chOff x="9324286" y="1308172"/>
                <a:chExt cx="2971800" cy="960505"/>
              </a:xfrm>
            </p:grpSpPr>
            <p:sp>
              <p:nvSpPr>
                <p:cNvPr id="186" name="Rectangle 185"/>
                <p:cNvSpPr/>
                <p:nvPr/>
              </p:nvSpPr>
              <p:spPr bwMode="auto">
                <a:xfrm>
                  <a:off x="9552886" y="1597423"/>
                  <a:ext cx="2743200" cy="67125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IsNumeric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GetRootType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LoadImplementations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187" name="Rectangle 186"/>
                <p:cNvSpPr/>
                <p:nvPr/>
              </p:nvSpPr>
              <p:spPr bwMode="auto">
                <a:xfrm>
                  <a:off x="9324286" y="1308172"/>
                  <a:ext cx="2971800" cy="298349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GSF.TypeExtensions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</a:t>
                  </a:r>
                  <a:r>
                    <a:rPr lang="en-US" sz="1400" dirty="0" smtClean="0">
                      <a:solidFill>
                        <a:schemeClr val="bg1"/>
                      </a:solidFill>
                      <a:latin typeface="Arial" pitchFamily="-109" charset="0"/>
                    </a:rPr>
                    <a:t>S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193" name="Group 192"/>
              <p:cNvGrpSpPr/>
              <p:nvPr/>
            </p:nvGrpSpPr>
            <p:grpSpPr>
              <a:xfrm>
                <a:off x="9324286" y="23098954"/>
                <a:ext cx="2971800" cy="3044648"/>
                <a:chOff x="9324286" y="23106727"/>
                <a:chExt cx="2971800" cy="3044648"/>
              </a:xfrm>
            </p:grpSpPr>
            <p:sp>
              <p:nvSpPr>
                <p:cNvPr id="188" name="Rectangle 187"/>
                <p:cNvSpPr/>
                <p:nvPr/>
              </p:nvSpPr>
              <p:spPr bwMode="auto">
                <a:xfrm>
                  <a:off x="9552886" y="23411527"/>
                  <a:ext cx="2743200" cy="2739848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AlignWord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AlignDoubleWord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AlignQuadWord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HighNibble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HighByte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HighWord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HighDoubleWord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LowNibble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LowByte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LowWord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LowDoubleWord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MakeWord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MakeDoubleWord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86100">
                    <a:tabLst>
                      <a:tab pos="18288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MakeQuadWord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189" name="Rectangle 188"/>
                <p:cNvSpPr/>
                <p:nvPr/>
              </p:nvSpPr>
              <p:spPr bwMode="auto">
                <a:xfrm>
                  <a:off x="9324286" y="23106727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GSF.Word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46" name="Group 345"/>
              <p:cNvGrpSpPr/>
              <p:nvPr/>
            </p:nvGrpSpPr>
            <p:grpSpPr>
              <a:xfrm>
                <a:off x="9324286" y="2493396"/>
                <a:ext cx="2971800" cy="2396063"/>
                <a:chOff x="9324286" y="2464316"/>
                <a:chExt cx="2971800" cy="2396063"/>
              </a:xfrm>
            </p:grpSpPr>
            <p:sp>
              <p:nvSpPr>
                <p:cNvPr id="304" name="Rectangle 303"/>
                <p:cNvSpPr/>
                <p:nvPr/>
              </p:nvSpPr>
              <p:spPr bwMode="auto">
                <a:xfrm>
                  <a:off x="9552886" y="2747614"/>
                  <a:ext cx="2743200" cy="2112765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Angle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Charge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Current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Energy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Length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Mass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Power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Speed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Temperature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smtClean="0">
                      <a:latin typeface="Arial" pitchFamily="-109" charset="0"/>
                    </a:rPr>
                    <a:t>Voltage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Volume</a:t>
                  </a:r>
                </a:p>
              </p:txBody>
            </p:sp>
            <p:sp>
              <p:nvSpPr>
                <p:cNvPr id="305" name="Rectangle 304"/>
                <p:cNvSpPr/>
                <p:nvPr/>
              </p:nvSpPr>
              <p:spPr bwMode="auto">
                <a:xfrm>
                  <a:off x="9324286" y="2464316"/>
                  <a:ext cx="2971800" cy="294265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GSF.Units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50" name="Group 349"/>
              <p:cNvGrpSpPr/>
              <p:nvPr/>
            </p:nvGrpSpPr>
            <p:grpSpPr>
              <a:xfrm>
                <a:off x="9324286" y="17629796"/>
                <a:ext cx="2971800" cy="3666053"/>
                <a:chOff x="9324286" y="17631866"/>
                <a:chExt cx="2971800" cy="3666053"/>
              </a:xfrm>
            </p:grpSpPr>
            <p:sp>
              <p:nvSpPr>
                <p:cNvPr id="313" name="Rectangle 312"/>
                <p:cNvSpPr/>
                <p:nvPr/>
              </p:nvSpPr>
              <p:spPr bwMode="auto">
                <a:xfrm>
                  <a:off x="9552886" y="17936667"/>
                  <a:ext cx="2743200" cy="3361252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ToScaledString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Factors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IECNames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IECSymbols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Names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Symbols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Kilo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Kibi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Mega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Mebi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Giga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Gibi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Tera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Tebi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Peta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Pebi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Exa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Exbi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</p:txBody>
            </p:sp>
            <p:sp>
              <p:nvSpPr>
                <p:cNvPr id="314" name="Rectangle 313"/>
                <p:cNvSpPr/>
                <p:nvPr/>
              </p:nvSpPr>
              <p:spPr bwMode="auto">
                <a:xfrm>
                  <a:off x="9324286" y="17631866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smtClean="0">
                      <a:solidFill>
                        <a:schemeClr val="bg1"/>
                      </a:solidFill>
                      <a:latin typeface="Arial" pitchFamily="-109" charset="0"/>
                    </a:rPr>
                    <a:t>GSF.Units.SI2 (</a:t>
                  </a:r>
                  <a:r>
                    <a:rPr lang="en-US" sz="1100" dirty="0" smtClean="0">
                      <a:solidFill>
                        <a:schemeClr val="bg1"/>
                      </a:solidFill>
                      <a:latin typeface="Arial" pitchFamily="-109" charset="0"/>
                    </a:rPr>
                    <a:t>factors of 1024</a:t>
                  </a:r>
                  <a:r>
                    <a:rPr lang="en-US" sz="1400" dirty="0" smtClean="0">
                      <a:solidFill>
                        <a:schemeClr val="bg1"/>
                      </a:solidFill>
                      <a:latin typeface="Arial" pitchFamily="-109" charset="0"/>
                    </a:rPr>
                    <a:t>)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51" name="Group 350"/>
              <p:cNvGrpSpPr/>
              <p:nvPr/>
            </p:nvGrpSpPr>
            <p:grpSpPr>
              <a:xfrm>
                <a:off x="9324286" y="21520568"/>
                <a:ext cx="2971800" cy="1353667"/>
                <a:chOff x="9324286" y="21515626"/>
                <a:chExt cx="2971800" cy="1353667"/>
              </a:xfrm>
            </p:grpSpPr>
            <p:sp>
              <p:nvSpPr>
                <p:cNvPr id="315" name="Rectangle 314"/>
                <p:cNvSpPr/>
                <p:nvPr/>
              </p:nvSpPr>
              <p:spPr bwMode="auto">
                <a:xfrm>
                  <a:off x="9324286" y="21515626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GSF.Validation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  <p:sp>
              <p:nvSpPr>
                <p:cNvPr id="316" name="Rectangle 315"/>
                <p:cNvSpPr/>
                <p:nvPr/>
              </p:nvSpPr>
              <p:spPr bwMode="auto">
                <a:xfrm>
                  <a:off x="9552886" y="21817872"/>
                  <a:ext cx="2743200" cy="1051421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EmailAddressValidator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IValidator</a:t>
                  </a:r>
                  <a:r>
                    <a:rPr lang="en-US" sz="1200" dirty="0">
                      <a:latin typeface="Arial" pitchFamily="-109" charset="0"/>
                    </a:rPr>
                    <a:t>	I</a:t>
                  </a: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NonNullStringValidator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NumericRangeValidator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ValidationService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</p:grpSp>
          <p:grpSp>
            <p:nvGrpSpPr>
              <p:cNvPr id="194" name="Group 193"/>
              <p:cNvGrpSpPr/>
              <p:nvPr/>
            </p:nvGrpSpPr>
            <p:grpSpPr>
              <a:xfrm>
                <a:off x="9324286" y="26368322"/>
                <a:ext cx="2971800" cy="1167541"/>
                <a:chOff x="9324286" y="26368322"/>
                <a:chExt cx="2971800" cy="1167541"/>
              </a:xfrm>
            </p:grpSpPr>
            <p:sp>
              <p:nvSpPr>
                <p:cNvPr id="318" name="Rectangle 317"/>
                <p:cNvSpPr/>
                <p:nvPr/>
              </p:nvSpPr>
              <p:spPr bwMode="auto">
                <a:xfrm>
                  <a:off x="9552886" y="26673123"/>
                  <a:ext cx="2743200" cy="8627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GetAttributeValue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GetDataSet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GetXmlNode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2468880"/>
                  <a:r>
                    <a:rPr lang="en-US" sz="1200" dirty="0" err="1">
                      <a:latin typeface="Arial" pitchFamily="-109" charset="0"/>
                    </a:rPr>
                    <a:t>SetAttributeValue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319" name="Rectangle 318"/>
                <p:cNvSpPr/>
                <p:nvPr/>
              </p:nvSpPr>
              <p:spPr bwMode="auto">
                <a:xfrm>
                  <a:off x="9324286" y="26368322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>
                      <a:solidFill>
                        <a:schemeClr val="bg1"/>
                      </a:solidFill>
                      <a:latin typeface="Arial" pitchFamily="-109" charset="0"/>
                    </a:rPr>
                    <a:t>GSF.Xml.XmlExtensions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47" name="Group 346"/>
              <p:cNvGrpSpPr/>
              <p:nvPr/>
            </p:nvGrpSpPr>
            <p:grpSpPr>
              <a:xfrm>
                <a:off x="9324286" y="5114178"/>
                <a:ext cx="2971800" cy="1558571"/>
                <a:chOff x="9324286" y="5037667"/>
                <a:chExt cx="2971800" cy="1558571"/>
              </a:xfrm>
            </p:grpSpPr>
            <p:sp>
              <p:nvSpPr>
                <p:cNvPr id="329" name="Rectangle 328"/>
                <p:cNvSpPr/>
                <p:nvPr/>
              </p:nvSpPr>
              <p:spPr bwMode="auto">
                <a:xfrm>
                  <a:off x="9552886" y="5320965"/>
                  <a:ext cx="2743200" cy="1275273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LineFrequency</a:t>
                  </a:r>
                  <a:r>
                    <a:rPr lang="en-US" sz="1200" dirty="0" smtClean="0">
                      <a:latin typeface="Arial" pitchFamily="-109" charset="0"/>
                    </a:rPr>
                    <a:t>	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smtClean="0">
                      <a:latin typeface="Arial" pitchFamily="-109" charset="0"/>
                    </a:rPr>
                    <a:t>Phasor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PhasorType</a:t>
                  </a:r>
                  <a:r>
                    <a:rPr lang="en-US" sz="1200" dirty="0" smtClean="0">
                      <a:latin typeface="Arial" pitchFamily="-109" charset="0"/>
                    </a:rPr>
                    <a:t>	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SignalKind</a:t>
                  </a:r>
                  <a:r>
                    <a:rPr lang="en-US" sz="1200" dirty="0" smtClean="0">
                      <a:latin typeface="Arial" pitchFamily="-109" charset="0"/>
                    </a:rPr>
                    <a:t>	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SignalReference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SignalType</a:t>
                  </a:r>
                  <a:r>
                    <a:rPr lang="en-US" sz="1200" dirty="0" smtClean="0">
                      <a:latin typeface="Arial" pitchFamily="-109" charset="0"/>
                    </a:rPr>
                    <a:t>	E</a:t>
                  </a: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330" name="Rectangle 329"/>
                <p:cNvSpPr/>
                <p:nvPr/>
              </p:nvSpPr>
              <p:spPr bwMode="auto">
                <a:xfrm>
                  <a:off x="9324286" y="5037667"/>
                  <a:ext cx="2971800" cy="294265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smtClean="0">
                      <a:solidFill>
                        <a:schemeClr val="bg1"/>
                      </a:solidFill>
                      <a:latin typeface="Arial" pitchFamily="-109" charset="0"/>
                    </a:rPr>
                    <a:t>GSF.Units.EE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49" name="Group 348"/>
              <p:cNvGrpSpPr/>
              <p:nvPr/>
            </p:nvGrpSpPr>
            <p:grpSpPr>
              <a:xfrm>
                <a:off x="9324286" y="12603093"/>
                <a:ext cx="2971800" cy="4801984"/>
                <a:chOff x="9324286" y="12608160"/>
                <a:chExt cx="2971800" cy="4801984"/>
              </a:xfrm>
            </p:grpSpPr>
            <p:sp>
              <p:nvSpPr>
                <p:cNvPr id="331" name="Rectangle 330"/>
                <p:cNvSpPr/>
                <p:nvPr/>
              </p:nvSpPr>
              <p:spPr bwMode="auto">
                <a:xfrm>
                  <a:off x="9552886" y="12912962"/>
                  <a:ext cx="2743200" cy="4497182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ToScaledString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Factors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Names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Symbols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Yocto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Zepto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Atto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Femto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Pico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Nano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Micro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Milli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Centi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Deci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Deca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Hecto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Kilo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Mega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>
                      <a:latin typeface="Arial" pitchFamily="-109" charset="0"/>
                    </a:rPr>
                    <a:t>Giga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Tera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Peta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Exa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Zetta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>
                      <a:latin typeface="Arial" pitchFamily="-109" charset="0"/>
                    </a:rPr>
                    <a:t>Yotta</a:t>
                  </a:r>
                  <a:r>
                    <a:rPr lang="en-US" sz="1200" dirty="0">
                      <a:latin typeface="Arial" pitchFamily="-109" charset="0"/>
                    </a:rPr>
                    <a:t>	C</a:t>
                  </a:r>
                </a:p>
              </p:txBody>
            </p:sp>
            <p:sp>
              <p:nvSpPr>
                <p:cNvPr id="332" name="Rectangle 331"/>
                <p:cNvSpPr/>
                <p:nvPr/>
              </p:nvSpPr>
              <p:spPr bwMode="auto">
                <a:xfrm>
                  <a:off x="9324286" y="12608160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>
                      <a:solidFill>
                        <a:schemeClr val="bg1"/>
                      </a:solidFill>
                      <a:latin typeface="Arial" pitchFamily="-109" charset="0"/>
                    </a:rPr>
                    <a:t>GSF.Units.SI	S</a:t>
                  </a:r>
                </a:p>
                <a:p>
                  <a:pPr algn="l" defTabSz="2697480"/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  <p:grpSp>
            <p:nvGrpSpPr>
              <p:cNvPr id="348" name="Group 347"/>
              <p:cNvGrpSpPr/>
              <p:nvPr/>
            </p:nvGrpSpPr>
            <p:grpSpPr>
              <a:xfrm>
                <a:off x="9324286" y="6897468"/>
                <a:ext cx="2971800" cy="5480906"/>
                <a:chOff x="9324286" y="6845737"/>
                <a:chExt cx="2971800" cy="5480906"/>
              </a:xfrm>
            </p:grpSpPr>
            <p:sp>
              <p:nvSpPr>
                <p:cNvPr id="333" name="Rectangle 332"/>
                <p:cNvSpPr/>
                <p:nvPr/>
              </p:nvSpPr>
              <p:spPr bwMode="auto">
                <a:xfrm>
                  <a:off x="9552886" y="7150539"/>
                  <a:ext cx="2743200" cy="5176104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ToAtomicUnitsOfTime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ToDays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ToHours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ToKe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ToMinutes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ToPlankTime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ToString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ToTicks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ToWeeks</a:t>
                  </a:r>
                  <a:endParaRPr lang="en-US" sz="1200" dirty="0" smtClean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FromAtomicUnitsOfTime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FromDays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FromHours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FromKe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FromMinutes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FromPlankTime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FromWeeks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ToElapsedTimeString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MaxValue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MinValue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TimeNames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SecondsPerDay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SecondsPerHour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SecondsPerMinute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SecondsPerTick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SecondsPerWeek</a:t>
                  </a:r>
                  <a:r>
                    <a:rPr lang="en-US" sz="1200" dirty="0" smtClean="0">
                      <a:latin typeface="Arial" pitchFamily="-109" charset="0"/>
                    </a:rPr>
                    <a:t>	C</a:t>
                  </a: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SecondsPerMonth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r>
                    <a:rPr lang="en-US" sz="1200" dirty="0" err="1" smtClean="0">
                      <a:latin typeface="Arial" pitchFamily="-109" charset="0"/>
                    </a:rPr>
                    <a:t>SecordsPerYear</a:t>
                  </a:r>
                  <a:r>
                    <a:rPr lang="en-US" sz="1200" dirty="0" smtClean="0">
                      <a:latin typeface="Arial" pitchFamily="-109" charset="0"/>
                    </a:rPr>
                    <a:t>	S</a:t>
                  </a:r>
                  <a:endParaRPr lang="en-US" sz="1200" dirty="0">
                    <a:latin typeface="Arial" pitchFamily="-109" charset="0"/>
                  </a:endParaRPr>
                </a:p>
                <a:p>
                  <a:pPr algn="l" defTabSz="3090672">
                    <a:tabLst>
                      <a:tab pos="2743200" algn="dec"/>
                    </a:tabLst>
                  </a:pPr>
                  <a:endParaRPr lang="en-US" sz="1200" dirty="0">
                    <a:latin typeface="Arial" pitchFamily="-109" charset="0"/>
                  </a:endParaRPr>
                </a:p>
              </p:txBody>
            </p:sp>
            <p:sp>
              <p:nvSpPr>
                <p:cNvPr id="334" name="Rectangle 333"/>
                <p:cNvSpPr/>
                <p:nvPr/>
              </p:nvSpPr>
              <p:spPr bwMode="auto">
                <a:xfrm>
                  <a:off x="9324286" y="6845737"/>
                  <a:ext cx="2971800" cy="3048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2697480"/>
                  <a:r>
                    <a:rPr lang="en-US" sz="1400" dirty="0" err="1" smtClean="0">
                      <a:solidFill>
                        <a:schemeClr val="bg1"/>
                      </a:solidFill>
                      <a:latin typeface="Arial" pitchFamily="-109" charset="0"/>
                    </a:rPr>
                    <a:t>GSF.Units.Time</a:t>
                  </a:r>
                  <a:endParaRPr lang="en-US" sz="1400" dirty="0">
                    <a:solidFill>
                      <a:schemeClr val="bg1"/>
                    </a:solidFill>
                    <a:latin typeface="Arial" pitchFamily="-109" charset="0"/>
                  </a:endParaRPr>
                </a:p>
              </p:txBody>
            </p:sp>
          </p:grpSp>
        </p:grpSp>
      </p:grpSp>
      <p:sp>
        <p:nvSpPr>
          <p:cNvPr id="391" name="TextBox 390"/>
          <p:cNvSpPr txBox="1"/>
          <p:nvPr/>
        </p:nvSpPr>
        <p:spPr>
          <a:xfrm>
            <a:off x="0" y="32400984"/>
            <a:ext cx="438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 = Static, E = Enumeration, B = Abstract Base Class, I = Interface, D = Delegate, A = Attribute, C = Constant, EV = Event</a:t>
            </a:r>
            <a:endParaRPr lang="en-US" sz="2800" b="1" dirty="0"/>
          </a:p>
        </p:txBody>
      </p:sp>
      <p:grpSp>
        <p:nvGrpSpPr>
          <p:cNvPr id="396" name="Group 395"/>
          <p:cNvGrpSpPr/>
          <p:nvPr/>
        </p:nvGrpSpPr>
        <p:grpSpPr>
          <a:xfrm>
            <a:off x="21494045" y="19782870"/>
            <a:ext cx="13786555" cy="7436957"/>
            <a:chOff x="21785590" y="11353800"/>
            <a:chExt cx="13786555" cy="7436957"/>
          </a:xfrm>
        </p:grpSpPr>
        <p:sp>
          <p:nvSpPr>
            <p:cNvPr id="75" name="Rectangle 74"/>
            <p:cNvSpPr/>
            <p:nvPr/>
          </p:nvSpPr>
          <p:spPr bwMode="auto">
            <a:xfrm>
              <a:off x="21913230" y="12083793"/>
              <a:ext cx="13658915" cy="6706964"/>
            </a:xfrm>
            <a:prstGeom prst="rect">
              <a:avLst/>
            </a:prstGeom>
            <a:gradFill>
              <a:gsLst>
                <a:gs pos="0">
                  <a:srgbClr val="CCFF99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1785590" y="11353800"/>
              <a:ext cx="455387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GSF.TimeSeries.dll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371" name="Group 370"/>
            <p:cNvGrpSpPr/>
            <p:nvPr/>
          </p:nvGrpSpPr>
          <p:grpSpPr>
            <a:xfrm>
              <a:off x="22251048" y="12439755"/>
              <a:ext cx="2971800" cy="5014056"/>
              <a:chOff x="22059395" y="11912848"/>
              <a:chExt cx="2971800" cy="5014056"/>
            </a:xfrm>
          </p:grpSpPr>
          <p:sp>
            <p:nvSpPr>
              <p:cNvPr id="80" name="Rectangle 79"/>
              <p:cNvSpPr/>
              <p:nvPr/>
            </p:nvSpPr>
            <p:spPr bwMode="auto">
              <a:xfrm>
                <a:off x="22287075" y="12212916"/>
                <a:ext cx="2743200" cy="4713988"/>
              </a:xfrm>
              <a:prstGeom prst="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Alarm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AlarmSeverity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AlarmState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AlarmOperation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BufferBlockMeasurement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ConcentratorBase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ConfigurationType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DataQualityReportingProcess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DebugHostBase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DownsamplingMethod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Frame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IDevice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IFrame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ImmediateMeasurments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InstallerBase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ITimeSeriesValue</a:t>
                </a:r>
                <a:r>
                  <a:rPr lang="en-US" sz="1200" dirty="0" smtClean="0">
                    <a:latin typeface="Arial" pitchFamily="-109" charset="0"/>
                  </a:rPr>
                  <a:t>&lt;T&gt;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Measurement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MeasurementKey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MeasurementStateFlags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MeasurementValueFilterFunction</a:t>
                </a:r>
                <a:r>
                  <a:rPr lang="en-US" sz="1200" dirty="0" smtClean="0">
                    <a:latin typeface="Arial" pitchFamily="-109" charset="0"/>
                  </a:rPr>
                  <a:t>	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PrecisionInputTimer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ServiceClientBase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ServiceHostBase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TemporalMeasurement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TimeSeriesStartupOperations</a:t>
                </a:r>
                <a:r>
                  <a:rPr lang="en-US" sz="1200" dirty="0" smtClean="0">
                    <a:latin typeface="Arial" pitchFamily="-109" charset="0"/>
                  </a:rPr>
                  <a:t>	S</a:t>
                </a:r>
              </a:p>
            </p:txBody>
          </p:sp>
          <p:sp>
            <p:nvSpPr>
              <p:cNvPr id="294" name="Rectangle 293"/>
              <p:cNvSpPr/>
              <p:nvPr/>
            </p:nvSpPr>
            <p:spPr bwMode="auto">
              <a:xfrm>
                <a:off x="22059395" y="11912848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GSF.TimeSeries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75" name="Group 374"/>
            <p:cNvGrpSpPr/>
            <p:nvPr/>
          </p:nvGrpSpPr>
          <p:grpSpPr>
            <a:xfrm>
              <a:off x="28925631" y="14959598"/>
              <a:ext cx="2979589" cy="1864809"/>
              <a:chOff x="29825418" y="13417401"/>
              <a:chExt cx="2979589" cy="1864809"/>
            </a:xfrm>
          </p:grpSpPr>
          <p:sp>
            <p:nvSpPr>
              <p:cNvPr id="295" name="Rectangle 294"/>
              <p:cNvSpPr/>
              <p:nvPr/>
            </p:nvSpPr>
            <p:spPr bwMode="auto">
              <a:xfrm>
                <a:off x="30061807" y="13918416"/>
                <a:ext cx="2743200" cy="1363794"/>
              </a:xfrm>
              <a:prstGeom prst="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GetSignalType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IsCalculated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IsDiscarded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MeasurementKeys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RuntimeSignalID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TimestampQualityIsGood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ValueQualityIsGood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296" name="Rectangle 295"/>
              <p:cNvSpPr/>
              <p:nvPr/>
            </p:nvSpPr>
            <p:spPr bwMode="auto">
              <a:xfrm>
                <a:off x="29825418" y="13417401"/>
                <a:ext cx="2971800" cy="493776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GSF.TimeSeries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.</a:t>
                </a:r>
              </a:p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IMeasurementExtensions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72" name="Group 371"/>
            <p:cNvGrpSpPr/>
            <p:nvPr/>
          </p:nvGrpSpPr>
          <p:grpSpPr>
            <a:xfrm>
              <a:off x="25567156" y="12443480"/>
              <a:ext cx="2971800" cy="4048211"/>
              <a:chOff x="25283651" y="11954783"/>
              <a:chExt cx="2971800" cy="4048211"/>
            </a:xfrm>
          </p:grpSpPr>
          <p:sp>
            <p:nvSpPr>
              <p:cNvPr id="303" name="Rectangle 302"/>
              <p:cNvSpPr/>
              <p:nvPr/>
            </p:nvSpPr>
            <p:spPr bwMode="auto">
              <a:xfrm>
                <a:off x="25511331" y="12254851"/>
                <a:ext cx="2743200" cy="3748143"/>
              </a:xfrm>
              <a:prstGeom prst="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ActionAdapterBase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ActionAdapterCollection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AdapterBase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AdapterCollectionBase</a:t>
                </a:r>
                <a:r>
                  <a:rPr lang="en-US" sz="1200" dirty="0" smtClean="0">
                    <a:latin typeface="Arial" pitchFamily="-109" charset="0"/>
                  </a:rPr>
                  <a:t>&lt;T&gt;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AdapterCommandAttribute</a:t>
                </a:r>
                <a:r>
                  <a:rPr lang="en-US" sz="1200" dirty="0" smtClean="0">
                    <a:latin typeface="Arial" pitchFamily="-109" charset="0"/>
                  </a:rPr>
                  <a:t>	A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AllAdaptersCollection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ConnectionStringParameterAttribute</a:t>
                </a:r>
                <a:r>
                  <a:rPr lang="en-US" sz="1200" dirty="0" smtClean="0">
                    <a:latin typeface="Arial" pitchFamily="-109" charset="0"/>
                  </a:rPr>
                  <a:t>	A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CustomConfigurationEditorAttribute</a:t>
                </a:r>
                <a:r>
                  <a:rPr lang="en-US" sz="1200" dirty="0" smtClean="0">
                    <a:latin typeface="Arial" pitchFamily="-109" charset="0"/>
                  </a:rPr>
                  <a:t>	A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FacileActionAdapterBase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IActionAdapter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IAdapter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IAdapterCollection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IaonSession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IInputAdapter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InputAdapterBase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InputAdapterCollection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IOutputAdapter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OutputAdapterBase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OutputAdapterCollection</a:t>
                </a:r>
                <a:endParaRPr lang="en-US" sz="1200" dirty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RoutingTables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306" name="Rectangle 305"/>
              <p:cNvSpPr/>
              <p:nvPr/>
            </p:nvSpPr>
            <p:spPr bwMode="auto">
              <a:xfrm>
                <a:off x="25283651" y="11954783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GSF.TimeSeries.Adapters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74" name="Group 373"/>
            <p:cNvGrpSpPr/>
            <p:nvPr/>
          </p:nvGrpSpPr>
          <p:grpSpPr>
            <a:xfrm>
              <a:off x="25583276" y="16743269"/>
              <a:ext cx="2971800" cy="1504855"/>
              <a:chOff x="29841189" y="11720755"/>
              <a:chExt cx="2971800" cy="1504855"/>
            </a:xfrm>
          </p:grpSpPr>
          <p:sp>
            <p:nvSpPr>
              <p:cNvPr id="310" name="Rectangle 309"/>
              <p:cNvSpPr/>
              <p:nvPr/>
            </p:nvSpPr>
            <p:spPr bwMode="auto">
              <a:xfrm>
                <a:off x="30068869" y="12020824"/>
                <a:ext cx="2743200" cy="1204786"/>
              </a:xfrm>
              <a:prstGeom prst="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BinaryFileConfigurationLoader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DatabaseConfigurationLoader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DataOperationFunction</a:t>
                </a:r>
                <a:r>
                  <a:rPr lang="en-US" sz="1200" dirty="0" smtClean="0">
                    <a:latin typeface="Arial" pitchFamily="-109" charset="0"/>
                  </a:rPr>
                  <a:t>	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IConfigurationLoader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WebServiceConfigurationLoader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XMLConfigurationLoader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317" name="Rectangle 316"/>
              <p:cNvSpPr/>
              <p:nvPr/>
            </p:nvSpPr>
            <p:spPr bwMode="auto">
              <a:xfrm>
                <a:off x="29841189" y="11720755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GSF.TimeSeries.Configuration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76" name="Group 375"/>
            <p:cNvGrpSpPr/>
            <p:nvPr/>
          </p:nvGrpSpPr>
          <p:grpSpPr>
            <a:xfrm>
              <a:off x="28933420" y="17101450"/>
              <a:ext cx="2971800" cy="1301117"/>
              <a:chOff x="29825418" y="15494012"/>
              <a:chExt cx="2971800" cy="1301117"/>
            </a:xfrm>
          </p:grpSpPr>
          <p:sp>
            <p:nvSpPr>
              <p:cNvPr id="320" name="Rectangle 319"/>
              <p:cNvSpPr/>
              <p:nvPr/>
            </p:nvSpPr>
            <p:spPr bwMode="auto">
              <a:xfrm>
                <a:off x="30053098" y="15794081"/>
                <a:ext cx="2743200" cy="1001048"/>
              </a:xfrm>
              <a:prstGeom prst="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DeviceStatisticsHelper</a:t>
                </a:r>
                <a:r>
                  <a:rPr lang="en-US" sz="1200" dirty="0" smtClean="0">
                    <a:latin typeface="Arial" pitchFamily="-109" charset="0"/>
                  </a:rPr>
                  <a:t>&lt;T&gt;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StatisticCalculationFunction</a:t>
                </a:r>
                <a:r>
                  <a:rPr lang="en-US" sz="1200" dirty="0" smtClean="0">
                    <a:latin typeface="Arial" pitchFamily="-109" charset="0"/>
                  </a:rPr>
                  <a:t>	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StatisticsEngine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StatisticsValueState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StatisticsValueStateCache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321" name="Rectangle 320"/>
              <p:cNvSpPr/>
              <p:nvPr/>
            </p:nvSpPr>
            <p:spPr bwMode="auto">
              <a:xfrm>
                <a:off x="29825418" y="15494012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GSF.TimeSeries.Statistics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73" name="Group 372"/>
            <p:cNvGrpSpPr/>
            <p:nvPr/>
          </p:nvGrpSpPr>
          <p:grpSpPr>
            <a:xfrm>
              <a:off x="32173070" y="12423698"/>
              <a:ext cx="2971800" cy="4463042"/>
              <a:chOff x="33012602" y="11720755"/>
              <a:chExt cx="2971800" cy="4463042"/>
            </a:xfrm>
          </p:grpSpPr>
          <p:sp>
            <p:nvSpPr>
              <p:cNvPr id="322" name="Rectangle 321"/>
              <p:cNvSpPr/>
              <p:nvPr/>
            </p:nvSpPr>
            <p:spPr bwMode="auto">
              <a:xfrm>
                <a:off x="33240282" y="12020823"/>
                <a:ext cx="2743200" cy="4162974"/>
              </a:xfrm>
              <a:prstGeom prst="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ClientConnection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Common	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CompactMeasurement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DataGapRecoverer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DataPacketFlags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DataPublisher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DataSubscriber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GatewayCompressionMode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IBinaryMeasurement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IClientSubscription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OperationalEncoding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OperationalModes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SecurityMode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SerializableMeasurement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ServerCommand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ServerResponse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SignalIndexCache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SourceDevice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SubscriptionInfo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SynchronizedSubscriptionInfo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TemporalClientSubscriptionProxy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UnsynchronizedSubscriptionInfo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323" name="Rectangle 322"/>
              <p:cNvSpPr/>
              <p:nvPr/>
            </p:nvSpPr>
            <p:spPr bwMode="auto">
              <a:xfrm>
                <a:off x="33012602" y="11720755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GSF.TimeSeries.Transport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95" name="Group 394"/>
            <p:cNvGrpSpPr/>
            <p:nvPr/>
          </p:nvGrpSpPr>
          <p:grpSpPr>
            <a:xfrm>
              <a:off x="28926817" y="12439755"/>
              <a:ext cx="2971800" cy="2233823"/>
              <a:chOff x="28926817" y="12439755"/>
              <a:chExt cx="2971800" cy="2233823"/>
            </a:xfrm>
          </p:grpSpPr>
          <p:sp>
            <p:nvSpPr>
              <p:cNvPr id="393" name="Rectangle 392"/>
              <p:cNvSpPr/>
              <p:nvPr/>
            </p:nvSpPr>
            <p:spPr bwMode="auto">
              <a:xfrm>
                <a:off x="29154497" y="12739823"/>
                <a:ext cx="2743200" cy="1933755"/>
              </a:xfrm>
              <a:prstGeom prst="rect">
                <a:avLst/>
              </a:prstGeom>
              <a:solidFill>
                <a:srgbClr val="CC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Adder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AdjustedValue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ID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Key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MeasurementValueFilter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Multiplier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StateFlags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TagName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Timestamp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Value</a:t>
                </a:r>
              </a:p>
            </p:txBody>
          </p:sp>
          <p:sp>
            <p:nvSpPr>
              <p:cNvPr id="394" name="Rectangle 393"/>
              <p:cNvSpPr/>
              <p:nvPr/>
            </p:nvSpPr>
            <p:spPr bwMode="auto">
              <a:xfrm>
                <a:off x="28926817" y="12439755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GSF.TimeSeries.IMeasurement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I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</p:grpSp>
      <p:grpSp>
        <p:nvGrpSpPr>
          <p:cNvPr id="489" name="Group 488"/>
          <p:cNvGrpSpPr/>
          <p:nvPr/>
        </p:nvGrpSpPr>
        <p:grpSpPr>
          <a:xfrm>
            <a:off x="28994604" y="9677400"/>
            <a:ext cx="6910288" cy="4780599"/>
            <a:chOff x="28921135" y="12324879"/>
            <a:chExt cx="6910288" cy="4780599"/>
          </a:xfrm>
        </p:grpSpPr>
        <p:sp>
          <p:nvSpPr>
            <p:cNvPr id="157" name="Rectangle 156"/>
            <p:cNvSpPr/>
            <p:nvPr/>
          </p:nvSpPr>
          <p:spPr bwMode="auto">
            <a:xfrm>
              <a:off x="28947094" y="13007126"/>
              <a:ext cx="6884329" cy="4098352"/>
            </a:xfrm>
            <a:prstGeom prst="rect">
              <a:avLst/>
            </a:prstGeom>
            <a:gradFill>
              <a:gsLst>
                <a:gs pos="0">
                  <a:srgbClr val="FFB66D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8921135" y="12324879"/>
              <a:ext cx="37942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GSF.Security.dll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206" name="Group 205"/>
            <p:cNvGrpSpPr/>
            <p:nvPr/>
          </p:nvGrpSpPr>
          <p:grpSpPr>
            <a:xfrm>
              <a:off x="29293395" y="13272480"/>
              <a:ext cx="2971800" cy="2796139"/>
              <a:chOff x="37151339" y="3556535"/>
              <a:chExt cx="2971800" cy="2796139"/>
            </a:xfrm>
          </p:grpSpPr>
          <p:sp>
            <p:nvSpPr>
              <p:cNvPr id="173" name="Rectangle 172"/>
              <p:cNvSpPr/>
              <p:nvPr/>
            </p:nvSpPr>
            <p:spPr bwMode="auto">
              <a:xfrm>
                <a:off x="37379939" y="3858111"/>
                <a:ext cx="2743200" cy="2494563"/>
              </a:xfrm>
              <a:prstGeom prst="rect">
                <a:avLst/>
              </a:prstGeom>
              <a:solidFill>
                <a:srgbClr val="FFB76E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AdoSecurityCache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AdoSecurityProvider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LdapSecurityProvider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LogEventFunctionSignature</a:t>
                </a:r>
                <a:r>
                  <a:rPr lang="en-US" sz="1200" dirty="0" smtClean="0">
                    <a:latin typeface="Arial" pitchFamily="-109" charset="0"/>
                  </a:rPr>
                  <a:t>	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RestrictAccessAttribute</a:t>
                </a:r>
                <a:r>
                  <a:rPr lang="en-US" sz="1200" dirty="0" smtClean="0">
                    <a:latin typeface="Arial" pitchFamily="-109" charset="0"/>
                  </a:rPr>
                  <a:t>	A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SecurityIdentity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SecurityPrincipal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SecurityProviderBase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SecurityProviderCache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SecurityProviderUtility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UserData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UserDataCache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UserRoleCache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328" name="Rectangle 327"/>
              <p:cNvSpPr/>
              <p:nvPr/>
            </p:nvSpPr>
            <p:spPr bwMode="auto">
              <a:xfrm>
                <a:off x="37151339" y="3556535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GSF.Security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218" name="Group 217"/>
            <p:cNvGrpSpPr/>
            <p:nvPr/>
          </p:nvGrpSpPr>
          <p:grpSpPr>
            <a:xfrm>
              <a:off x="32503320" y="13274445"/>
              <a:ext cx="2971800" cy="3556970"/>
              <a:chOff x="40591863" y="3533642"/>
              <a:chExt cx="2971800" cy="3556970"/>
            </a:xfrm>
          </p:grpSpPr>
          <p:sp>
            <p:nvSpPr>
              <p:cNvPr id="354" name="Rectangle 353"/>
              <p:cNvSpPr/>
              <p:nvPr/>
            </p:nvSpPr>
            <p:spPr bwMode="auto">
              <a:xfrm>
                <a:off x="40820463" y="3835218"/>
                <a:ext cx="2743200" cy="3255394"/>
              </a:xfrm>
              <a:prstGeom prst="rect">
                <a:avLst/>
              </a:prstGeom>
              <a:solidFill>
                <a:srgbClr val="FFB76E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Authenticate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ChangePassword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RefreshData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ResetPassword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TranslateRole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UpdateData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ApplicationName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AuthenticationFailureReason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CanChangePassword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CanRefreshData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CanResetPassword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CanUpdateData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ConnectionString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LogEvent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Password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SecurePassword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UserData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355" name="Rectangle 354"/>
              <p:cNvSpPr/>
              <p:nvPr/>
            </p:nvSpPr>
            <p:spPr bwMode="auto">
              <a:xfrm>
                <a:off x="40591863" y="3533642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GSF.ISecurityProvider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I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</p:grpSp>
      <p:grpSp>
        <p:nvGrpSpPr>
          <p:cNvPr id="492" name="Group 491"/>
          <p:cNvGrpSpPr/>
          <p:nvPr/>
        </p:nvGrpSpPr>
        <p:grpSpPr>
          <a:xfrm>
            <a:off x="21469799" y="15788314"/>
            <a:ext cx="6892139" cy="3414086"/>
            <a:chOff x="21449554" y="19336145"/>
            <a:chExt cx="6892139" cy="3414086"/>
          </a:xfrm>
        </p:grpSpPr>
        <p:sp>
          <p:nvSpPr>
            <p:cNvPr id="141" name="Rectangle 140"/>
            <p:cNvSpPr/>
            <p:nvPr/>
          </p:nvSpPr>
          <p:spPr bwMode="auto">
            <a:xfrm>
              <a:off x="21473800" y="20010855"/>
              <a:ext cx="6867893" cy="2739376"/>
            </a:xfrm>
            <a:prstGeom prst="rect">
              <a:avLst/>
            </a:prstGeom>
            <a:gradFill>
              <a:gsLst>
                <a:gs pos="0">
                  <a:srgbClr val="FFFF53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21449554" y="19336145"/>
              <a:ext cx="45729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GSF.ServiceBus.dll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 bwMode="auto">
            <a:xfrm>
              <a:off x="21966098" y="20568664"/>
              <a:ext cx="2743200" cy="1956178"/>
            </a:xfrm>
            <a:prstGeom prst="rect">
              <a:avLst/>
            </a:prstGeom>
            <a:solidFill>
              <a:srgbClr val="FEFE5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ClientInfo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IServiceBusServiceCallback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Message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MessageProcessingMode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MessageType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RegistrationInfo</a:t>
              </a:r>
              <a:endParaRPr lang="en-US" sz="1200" dirty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RegistrationRequest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RegistrationType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ServiceBusSecurityPolicy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ServiceBusService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endParaRPr lang="en-US" sz="1200" dirty="0">
                <a:latin typeface="Arial" pitchFamily="-109" charset="0"/>
              </a:endParaRPr>
            </a:p>
          </p:txBody>
        </p:sp>
        <p:sp>
          <p:nvSpPr>
            <p:cNvPr id="379" name="Rectangle 378"/>
            <p:cNvSpPr/>
            <p:nvPr/>
          </p:nvSpPr>
          <p:spPr bwMode="auto">
            <a:xfrm>
              <a:off x="21737498" y="20257986"/>
              <a:ext cx="2971800" cy="298349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GSF.ServiceBus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385" name="Rectangle 384"/>
            <p:cNvSpPr/>
            <p:nvPr/>
          </p:nvSpPr>
          <p:spPr bwMode="auto">
            <a:xfrm>
              <a:off x="25271051" y="20768536"/>
              <a:ext cx="2743200" cy="1427018"/>
            </a:xfrm>
            <a:prstGeom prst="rect">
              <a:avLst/>
            </a:prstGeom>
            <a:solidFill>
              <a:srgbClr val="FEFE5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GetClients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GetLatestMessage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GetQueues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GetTopics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Publish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Register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Unregister</a:t>
              </a:r>
              <a:endParaRPr lang="en-US" sz="1200" dirty="0">
                <a:latin typeface="Arial" pitchFamily="-109" charset="0"/>
              </a:endParaRPr>
            </a:p>
          </p:txBody>
        </p:sp>
        <p:sp>
          <p:nvSpPr>
            <p:cNvPr id="387" name="Rectangle 386"/>
            <p:cNvSpPr/>
            <p:nvPr/>
          </p:nvSpPr>
          <p:spPr bwMode="auto">
            <a:xfrm>
              <a:off x="25042451" y="20262838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GSF.ServiceBus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IServiceBusService</a:t>
              </a:r>
              <a:r>
                <a:rPr lang="en-US" sz="1400" dirty="0">
                  <a:solidFill>
                    <a:schemeClr val="bg1"/>
                  </a:solidFill>
                  <a:latin typeface="Arial" pitchFamily="-109" charset="0"/>
                </a:rPr>
                <a:t>	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I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  <a:p>
              <a:pPr algn="l" defTabSz="2697480"/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</p:grpSp>
      <p:grpSp>
        <p:nvGrpSpPr>
          <p:cNvPr id="490" name="Group 489"/>
          <p:cNvGrpSpPr/>
          <p:nvPr/>
        </p:nvGrpSpPr>
        <p:grpSpPr>
          <a:xfrm>
            <a:off x="28956000" y="3230290"/>
            <a:ext cx="6948892" cy="5420085"/>
            <a:chOff x="21472967" y="12324879"/>
            <a:chExt cx="6948892" cy="5420085"/>
          </a:xfrm>
        </p:grpSpPr>
        <p:sp>
          <p:nvSpPr>
            <p:cNvPr id="63" name="Rectangle 62"/>
            <p:cNvSpPr/>
            <p:nvPr/>
          </p:nvSpPr>
          <p:spPr bwMode="auto">
            <a:xfrm>
              <a:off x="21472967" y="13021286"/>
              <a:ext cx="6948892" cy="4723678"/>
            </a:xfrm>
            <a:prstGeom prst="rect">
              <a:avLst/>
            </a:prstGeom>
            <a:gradFill>
              <a:gsLst>
                <a:gs pos="0">
                  <a:schemeClr val="accent6">
                    <a:lumMod val="20000"/>
                    <a:lumOff val="8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1498182" y="12324879"/>
              <a:ext cx="277755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GSF.Net.dll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205" name="Group 204"/>
            <p:cNvGrpSpPr/>
            <p:nvPr/>
          </p:nvGrpSpPr>
          <p:grpSpPr>
            <a:xfrm>
              <a:off x="21771549" y="13286640"/>
              <a:ext cx="2971800" cy="4260261"/>
              <a:chOff x="33470714" y="3559381"/>
              <a:chExt cx="2971800" cy="4260261"/>
            </a:xfrm>
          </p:grpSpPr>
          <p:sp>
            <p:nvSpPr>
              <p:cNvPr id="68" name="Rectangle 67"/>
              <p:cNvSpPr/>
              <p:nvPr/>
            </p:nvSpPr>
            <p:spPr bwMode="auto">
              <a:xfrm>
                <a:off x="33699314" y="3864181"/>
                <a:ext cx="2743200" cy="395546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FtpAsyncResult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FtpAuthenticationException</a:t>
                </a:r>
                <a:endParaRPr lang="en-US" sz="1200" dirty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FtpClient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FtpCommandChannel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FtpControlChannel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FtpDataStream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FtpDataStreamTransferException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FtpDirectory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FtpExceptionBase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FtpFile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FtpFileNotFoundException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FtpFileWatcher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FtpInputDataStream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FtpInvalidResponseException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FtpOutputDataStream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FtpResponse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FtpResumeNotSupportedException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FtpServerDownException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FtpUserAbortException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TransferDirection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TransferMode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327" name="Rectangle 326"/>
              <p:cNvSpPr/>
              <p:nvPr/>
            </p:nvSpPr>
            <p:spPr bwMode="auto">
              <a:xfrm>
                <a:off x="33470714" y="3559381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GSF.Net.Ftp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88" name="Group 387"/>
            <p:cNvGrpSpPr/>
            <p:nvPr/>
          </p:nvGrpSpPr>
          <p:grpSpPr>
            <a:xfrm>
              <a:off x="25043590" y="13286640"/>
              <a:ext cx="2971800" cy="1887706"/>
              <a:chOff x="33470714" y="3559381"/>
              <a:chExt cx="2971800" cy="1887706"/>
            </a:xfrm>
          </p:grpSpPr>
          <p:sp>
            <p:nvSpPr>
              <p:cNvPr id="389" name="Rectangle 388"/>
              <p:cNvSpPr/>
              <p:nvPr/>
            </p:nvSpPr>
            <p:spPr bwMode="auto">
              <a:xfrm>
                <a:off x="33699314" y="3864181"/>
                <a:ext cx="2743200" cy="158290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FullPath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IsDirectory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IsFile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Name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Parent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Permission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Size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Timestamp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390" name="Rectangle 389"/>
              <p:cNvSpPr/>
              <p:nvPr/>
            </p:nvSpPr>
            <p:spPr bwMode="auto">
              <a:xfrm>
                <a:off x="33470714" y="3559381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GSF.Net.Ftp.IFtpFile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I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</p:grpSp>
      <p:grpSp>
        <p:nvGrpSpPr>
          <p:cNvPr id="514" name="Group 513"/>
          <p:cNvGrpSpPr/>
          <p:nvPr/>
        </p:nvGrpSpPr>
        <p:grpSpPr>
          <a:xfrm>
            <a:off x="28981215" y="15786887"/>
            <a:ext cx="6884329" cy="3415512"/>
            <a:chOff x="28981215" y="15564294"/>
            <a:chExt cx="6884329" cy="3415512"/>
          </a:xfrm>
        </p:grpSpPr>
        <p:sp>
          <p:nvSpPr>
            <p:cNvPr id="117" name="Rectangle 116"/>
            <p:cNvSpPr/>
            <p:nvPr/>
          </p:nvSpPr>
          <p:spPr bwMode="auto">
            <a:xfrm>
              <a:off x="28981215" y="16246221"/>
              <a:ext cx="6884329" cy="2733585"/>
            </a:xfrm>
            <a:prstGeom prst="rect">
              <a:avLst/>
            </a:prstGeom>
            <a:gradFill>
              <a:gsLst>
                <a:gs pos="0">
                  <a:srgbClr val="A98F1F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8993594" y="15564294"/>
              <a:ext cx="508748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GSF.ServiceModel.dll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406" name="Group 405"/>
            <p:cNvGrpSpPr/>
            <p:nvPr/>
          </p:nvGrpSpPr>
          <p:grpSpPr>
            <a:xfrm>
              <a:off x="29263961" y="16478836"/>
              <a:ext cx="2971800" cy="1164832"/>
              <a:chOff x="36603817" y="20805629"/>
              <a:chExt cx="2971800" cy="1164832"/>
            </a:xfrm>
          </p:grpSpPr>
          <p:sp>
            <p:nvSpPr>
              <p:cNvPr id="122" name="Rectangle 121"/>
              <p:cNvSpPr/>
              <p:nvPr/>
            </p:nvSpPr>
            <p:spPr bwMode="auto">
              <a:xfrm>
                <a:off x="36832417" y="21115591"/>
                <a:ext cx="2743200" cy="854870"/>
              </a:xfrm>
              <a:prstGeom prst="rect">
                <a:avLst/>
              </a:prstGeom>
              <a:solidFill>
                <a:srgbClr val="AB922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IPolicyRetriever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SecurityPolicy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SelfHostingService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Service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399" name="Rectangle 398"/>
              <p:cNvSpPr/>
              <p:nvPr/>
            </p:nvSpPr>
            <p:spPr bwMode="auto">
              <a:xfrm>
                <a:off x="36603817" y="20805629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GSF.ServiceModel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07" name="Group 406"/>
            <p:cNvGrpSpPr/>
            <p:nvPr/>
          </p:nvGrpSpPr>
          <p:grpSpPr>
            <a:xfrm>
              <a:off x="32566829" y="16478836"/>
              <a:ext cx="2971800" cy="2265142"/>
              <a:chOff x="39906685" y="20805629"/>
              <a:chExt cx="2971800" cy="2265142"/>
            </a:xfrm>
          </p:grpSpPr>
          <p:sp>
            <p:nvSpPr>
              <p:cNvPr id="400" name="Rectangle 399"/>
              <p:cNvSpPr/>
              <p:nvPr/>
            </p:nvSpPr>
            <p:spPr bwMode="auto">
              <a:xfrm>
                <a:off x="40135285" y="21304101"/>
                <a:ext cx="2743200" cy="1766670"/>
              </a:xfrm>
              <a:prstGeom prst="rect">
                <a:avLst/>
              </a:prstGeom>
              <a:solidFill>
                <a:srgbClr val="AB922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ContractInterface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Endpoints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PublishMetadata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SecurityPolicy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ServiceHost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Singleton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ServiceHostCreated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ServiceHostStarted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ServiceProcessException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02" name="Rectangle 401"/>
              <p:cNvSpPr/>
              <p:nvPr/>
            </p:nvSpPr>
            <p:spPr bwMode="auto">
              <a:xfrm>
                <a:off x="39906685" y="20805629"/>
                <a:ext cx="2971800" cy="497908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GSF.ServiceModel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.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ISelfHostingService</a:t>
                </a:r>
                <a:r>
                  <a:rPr lang="en-US" sz="1400" dirty="0">
                    <a:solidFill>
                      <a:schemeClr val="bg1"/>
                    </a:solidFill>
                    <a:latin typeface="Arial" pitchFamily="-109" charset="0"/>
                  </a:rPr>
                  <a:t>	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I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  <a:p>
                <a:pPr algn="l" defTabSz="2697480"/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11" name="Group 410"/>
            <p:cNvGrpSpPr/>
            <p:nvPr/>
          </p:nvGrpSpPr>
          <p:grpSpPr>
            <a:xfrm>
              <a:off x="29292176" y="17888492"/>
              <a:ext cx="2971800" cy="821877"/>
              <a:chOff x="36603817" y="20805629"/>
              <a:chExt cx="2971800" cy="821877"/>
            </a:xfrm>
          </p:grpSpPr>
          <p:sp>
            <p:nvSpPr>
              <p:cNvPr id="412" name="Rectangle 411"/>
              <p:cNvSpPr/>
              <p:nvPr/>
            </p:nvSpPr>
            <p:spPr bwMode="auto">
              <a:xfrm>
                <a:off x="36832417" y="21115591"/>
                <a:ext cx="2743200" cy="511915"/>
              </a:xfrm>
              <a:prstGeom prst="rect">
                <a:avLst/>
              </a:prstGeom>
              <a:solidFill>
                <a:srgbClr val="AB922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SecureDataServiceHostFactory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SecureServiceHostFactory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13" name="Rectangle 412"/>
              <p:cNvSpPr/>
              <p:nvPr/>
            </p:nvSpPr>
            <p:spPr bwMode="auto">
              <a:xfrm>
                <a:off x="36603817" y="20805629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GSF.ServiceModel.Activation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</p:grpSp>
      <p:grpSp>
        <p:nvGrpSpPr>
          <p:cNvPr id="484" name="Group 483"/>
          <p:cNvGrpSpPr/>
          <p:nvPr/>
        </p:nvGrpSpPr>
        <p:grpSpPr>
          <a:xfrm>
            <a:off x="36491401" y="3225509"/>
            <a:ext cx="6977810" cy="4132520"/>
            <a:chOff x="36590697" y="3225508"/>
            <a:chExt cx="6977810" cy="4132520"/>
          </a:xfrm>
        </p:grpSpPr>
        <p:sp>
          <p:nvSpPr>
            <p:cNvPr id="91" name="Rectangle 90"/>
            <p:cNvSpPr/>
            <p:nvPr/>
          </p:nvSpPr>
          <p:spPr bwMode="auto">
            <a:xfrm>
              <a:off x="36601151" y="3958720"/>
              <a:ext cx="6967356" cy="3399308"/>
            </a:xfrm>
            <a:prstGeom prst="rect">
              <a:avLst/>
            </a:prstGeom>
            <a:gradFill>
              <a:gsLst>
                <a:gs pos="0">
                  <a:srgbClr val="FFCCCC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6590697" y="3225508"/>
              <a:ext cx="55427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GSF.ServiceProcess.dll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479" name="Group 478"/>
            <p:cNvGrpSpPr/>
            <p:nvPr/>
          </p:nvGrpSpPr>
          <p:grpSpPr>
            <a:xfrm>
              <a:off x="36899733" y="4266493"/>
              <a:ext cx="2971800" cy="2811703"/>
              <a:chOff x="36774838" y="25020815"/>
              <a:chExt cx="2971800" cy="2811703"/>
            </a:xfrm>
          </p:grpSpPr>
          <p:sp>
            <p:nvSpPr>
              <p:cNvPr id="93" name="Rectangle 92"/>
              <p:cNvSpPr/>
              <p:nvPr/>
            </p:nvSpPr>
            <p:spPr bwMode="auto">
              <a:xfrm>
                <a:off x="37003438" y="25316908"/>
                <a:ext cx="2743200" cy="2515610"/>
              </a:xfrm>
              <a:prstGeom prst="rect">
                <a:avLst/>
              </a:prstGeom>
              <a:solidFill>
                <a:srgbClr val="FFCC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ClientHelper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ClientInfo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ClientRequestHandler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ClientRequestInfo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ErrorHandlerException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IServiceMonitor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RecoverAction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ServiceHelper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ServiceInstallerEx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ServiceMonitors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ServiceProcess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ServiceProcessState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ServiceState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14" name="Rectangle 413"/>
              <p:cNvSpPr/>
              <p:nvPr/>
            </p:nvSpPr>
            <p:spPr bwMode="auto">
              <a:xfrm>
                <a:off x="36774838" y="25020815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GSF.ServiceProcess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77" name="Group 476"/>
            <p:cNvGrpSpPr/>
            <p:nvPr/>
          </p:nvGrpSpPr>
          <p:grpSpPr>
            <a:xfrm>
              <a:off x="40171774" y="4266493"/>
              <a:ext cx="2971800" cy="1167615"/>
              <a:chOff x="40046879" y="25020815"/>
              <a:chExt cx="2971800" cy="1167615"/>
            </a:xfrm>
          </p:grpSpPr>
          <p:sp>
            <p:nvSpPr>
              <p:cNvPr id="415" name="Rectangle 414"/>
              <p:cNvSpPr/>
              <p:nvPr/>
            </p:nvSpPr>
            <p:spPr bwMode="auto">
              <a:xfrm>
                <a:off x="40275479" y="25316908"/>
                <a:ext cx="2743200" cy="871522"/>
              </a:xfrm>
              <a:prstGeom prst="rect">
                <a:avLst/>
              </a:prstGeom>
              <a:solidFill>
                <a:srgbClr val="FFCC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Parse	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Arguments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Attachments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Command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16" name="Rectangle 415"/>
              <p:cNvSpPr/>
              <p:nvPr/>
            </p:nvSpPr>
            <p:spPr bwMode="auto">
              <a:xfrm>
                <a:off x="40046879" y="25020815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GSF.ServiceProcess.ClientRequest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78" name="Group 477"/>
            <p:cNvGrpSpPr/>
            <p:nvPr/>
          </p:nvGrpSpPr>
          <p:grpSpPr>
            <a:xfrm>
              <a:off x="40171774" y="5698141"/>
              <a:ext cx="2979879" cy="1209696"/>
              <a:chOff x="40046879" y="26452463"/>
              <a:chExt cx="2979879" cy="1209696"/>
            </a:xfrm>
          </p:grpSpPr>
          <p:sp>
            <p:nvSpPr>
              <p:cNvPr id="417" name="Rectangle 416"/>
              <p:cNvSpPr/>
              <p:nvPr/>
            </p:nvSpPr>
            <p:spPr bwMode="auto">
              <a:xfrm>
                <a:off x="40283558" y="26966590"/>
                <a:ext cx="2743200" cy="695569"/>
              </a:xfrm>
              <a:prstGeom prst="rect">
                <a:avLst/>
              </a:prstGeom>
              <a:solidFill>
                <a:srgbClr val="FFCC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Attachments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Message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Type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19" name="Rectangle 418"/>
              <p:cNvSpPr/>
              <p:nvPr/>
            </p:nvSpPr>
            <p:spPr bwMode="auto">
              <a:xfrm>
                <a:off x="40046879" y="26452463"/>
                <a:ext cx="2971800" cy="497908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>
                    <a:solidFill>
                      <a:schemeClr val="bg1"/>
                    </a:solidFill>
                    <a:latin typeface="Arial" pitchFamily="-109" charset="0"/>
                  </a:rPr>
                  <a:t>GSF.ServiceProcess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.</a:t>
                </a:r>
              </a:p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ServiceResponse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36491401" y="7745099"/>
            <a:ext cx="6977811" cy="5256795"/>
            <a:chOff x="36491401" y="7543800"/>
            <a:chExt cx="6977811" cy="5256795"/>
          </a:xfrm>
        </p:grpSpPr>
        <p:sp>
          <p:nvSpPr>
            <p:cNvPr id="422" name="Rectangle 421"/>
            <p:cNvSpPr/>
            <p:nvPr/>
          </p:nvSpPr>
          <p:spPr bwMode="auto">
            <a:xfrm>
              <a:off x="36491401" y="8275355"/>
              <a:ext cx="6977811" cy="4525240"/>
            </a:xfrm>
            <a:prstGeom prst="rect">
              <a:avLst/>
            </a:prstGeom>
            <a:gradFill>
              <a:gsLst>
                <a:gs pos="0">
                  <a:srgbClr val="FEDA76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423" name="TextBox 422"/>
            <p:cNvSpPr txBox="1"/>
            <p:nvPr/>
          </p:nvSpPr>
          <p:spPr>
            <a:xfrm>
              <a:off x="36501855" y="7543800"/>
              <a:ext cx="30247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GSF.Web.dll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440" name="Group 439"/>
            <p:cNvGrpSpPr/>
            <p:nvPr/>
          </p:nvGrpSpPr>
          <p:grpSpPr>
            <a:xfrm>
              <a:off x="36954875" y="8607493"/>
              <a:ext cx="2971800" cy="937580"/>
              <a:chOff x="22290794" y="20708805"/>
              <a:chExt cx="2971800" cy="937580"/>
            </a:xfrm>
          </p:grpSpPr>
          <p:sp>
            <p:nvSpPr>
              <p:cNvPr id="428" name="Rectangle 427"/>
              <p:cNvSpPr/>
              <p:nvPr/>
            </p:nvSpPr>
            <p:spPr bwMode="auto">
              <a:xfrm>
                <a:off x="22519394" y="21010382"/>
                <a:ext cx="2743200" cy="636003"/>
              </a:xfrm>
              <a:prstGeom prst="rect">
                <a:avLst/>
              </a:prstGeom>
              <a:solidFill>
                <a:srgbClr val="FEDA7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ISecurityService</a:t>
                </a:r>
                <a:r>
                  <a:rPr lang="en-US" sz="1200" dirty="0" smtClean="0">
                    <a:latin typeface="Arial" pitchFamily="-109" charset="0"/>
                  </a:rPr>
                  <a:t>	I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SecurityPortal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SecurityService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29" name="Rectangle 428"/>
              <p:cNvSpPr/>
              <p:nvPr/>
            </p:nvSpPr>
            <p:spPr bwMode="auto">
              <a:xfrm>
                <a:off x="22290794" y="20708805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GSF.Web.Embedded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81" name="Group 480"/>
            <p:cNvGrpSpPr/>
            <p:nvPr/>
          </p:nvGrpSpPr>
          <p:grpSpPr>
            <a:xfrm>
              <a:off x="36954875" y="11255211"/>
              <a:ext cx="2971800" cy="1317789"/>
              <a:chOff x="40253258" y="13437690"/>
              <a:chExt cx="2971800" cy="1317789"/>
            </a:xfrm>
          </p:grpSpPr>
          <p:sp>
            <p:nvSpPr>
              <p:cNvPr id="430" name="Rectangle 429"/>
              <p:cNvSpPr/>
              <p:nvPr/>
            </p:nvSpPr>
            <p:spPr bwMode="auto">
              <a:xfrm>
                <a:off x="40481858" y="13739267"/>
                <a:ext cx="2743200" cy="1016212"/>
              </a:xfrm>
              <a:prstGeom prst="rect">
                <a:avLst/>
              </a:prstGeom>
              <a:solidFill>
                <a:srgbClr val="FEDA7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Dispose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GetResourceName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Init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IsAccessRestricted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Redirect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31" name="Rectangle 430"/>
              <p:cNvSpPr/>
              <p:nvPr/>
            </p:nvSpPr>
            <p:spPr bwMode="auto">
              <a:xfrm>
                <a:off x="40253258" y="13437690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GSF.Web.SecurityModule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39" name="Group 438"/>
            <p:cNvGrpSpPr/>
            <p:nvPr/>
          </p:nvGrpSpPr>
          <p:grpSpPr>
            <a:xfrm>
              <a:off x="36954875" y="9825689"/>
              <a:ext cx="2971800" cy="1143770"/>
              <a:chOff x="25573548" y="20705577"/>
              <a:chExt cx="2971800" cy="1143770"/>
            </a:xfrm>
          </p:grpSpPr>
          <p:sp>
            <p:nvSpPr>
              <p:cNvPr id="432" name="Rectangle 431"/>
              <p:cNvSpPr/>
              <p:nvPr/>
            </p:nvSpPr>
            <p:spPr bwMode="auto">
              <a:xfrm>
                <a:off x="25802148" y="21007154"/>
                <a:ext cx="2743200" cy="842193"/>
              </a:xfrm>
              <a:prstGeom prst="rect">
                <a:avLst/>
              </a:prstGeom>
              <a:solidFill>
                <a:srgbClr val="FEDA7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EmbeddedResourceFileAttribute</a:t>
                </a:r>
                <a:r>
                  <a:rPr lang="en-US" sz="1200" dirty="0" smtClean="0">
                    <a:latin typeface="Arial" pitchFamily="-109" charset="0"/>
                  </a:rPr>
                  <a:t>	A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EmbeddedResourcePathProvider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EmbeddedResourceVirtualFile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VirualFileBaseCollection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33" name="Rectangle 432"/>
              <p:cNvSpPr/>
              <p:nvPr/>
            </p:nvSpPr>
            <p:spPr bwMode="auto">
              <a:xfrm>
                <a:off x="25573548" y="20705577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GSF.Web.Hosting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83" name="Group 482"/>
            <p:cNvGrpSpPr/>
            <p:nvPr/>
          </p:nvGrpSpPr>
          <p:grpSpPr>
            <a:xfrm>
              <a:off x="40163008" y="9519708"/>
              <a:ext cx="2971800" cy="2816160"/>
              <a:chOff x="43557622" y="13436120"/>
              <a:chExt cx="2971800" cy="2816160"/>
            </a:xfrm>
          </p:grpSpPr>
          <p:sp>
            <p:nvSpPr>
              <p:cNvPr id="434" name="Rectangle 433"/>
              <p:cNvSpPr/>
              <p:nvPr/>
            </p:nvSpPr>
            <p:spPr bwMode="auto">
              <a:xfrm>
                <a:off x="43781291" y="13929615"/>
                <a:ext cx="2743200" cy="2322665"/>
              </a:xfrm>
              <a:prstGeom prst="rect">
                <a:avLst/>
              </a:prstGeom>
              <a:solidFill>
                <a:srgbClr val="FEDA7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BringToFront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Close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JavaScriptDecode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JavaScriptEncode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MsgBox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PushToBack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Refresh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SetDefaultButton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SetSubmitOnce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Show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ShowDialog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ShowPopup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36" name="Rectangle 435"/>
              <p:cNvSpPr/>
              <p:nvPr/>
            </p:nvSpPr>
            <p:spPr bwMode="auto">
              <a:xfrm>
                <a:off x="43557622" y="13436120"/>
                <a:ext cx="2971800" cy="497908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GSF.Web.UI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.</a:t>
                </a:r>
              </a:p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ClientSideExtensions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82" name="Group 481"/>
            <p:cNvGrpSpPr/>
            <p:nvPr/>
          </p:nvGrpSpPr>
          <p:grpSpPr>
            <a:xfrm>
              <a:off x="40163008" y="8620307"/>
              <a:ext cx="2971800" cy="619580"/>
              <a:chOff x="40252338" y="15037736"/>
              <a:chExt cx="2971800" cy="619580"/>
            </a:xfrm>
          </p:grpSpPr>
          <p:sp>
            <p:nvSpPr>
              <p:cNvPr id="437" name="Rectangle 436"/>
              <p:cNvSpPr/>
              <p:nvPr/>
            </p:nvSpPr>
            <p:spPr bwMode="auto">
              <a:xfrm>
                <a:off x="40480938" y="15339314"/>
                <a:ext cx="2743200" cy="318002"/>
              </a:xfrm>
              <a:prstGeom prst="rect">
                <a:avLst/>
              </a:prstGeom>
              <a:solidFill>
                <a:srgbClr val="FEDA7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MsgBoxStyle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38" name="Rectangle 437"/>
              <p:cNvSpPr/>
              <p:nvPr/>
            </p:nvSpPr>
            <p:spPr bwMode="auto">
              <a:xfrm>
                <a:off x="40252338" y="15037736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GSF.Web.UI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36502287" y="13388964"/>
            <a:ext cx="6966925" cy="4151853"/>
            <a:chOff x="36502287" y="13299239"/>
            <a:chExt cx="6966925" cy="4151853"/>
          </a:xfrm>
        </p:grpSpPr>
        <p:sp>
          <p:nvSpPr>
            <p:cNvPr id="443" name="Rectangle 442"/>
            <p:cNvSpPr/>
            <p:nvPr/>
          </p:nvSpPr>
          <p:spPr bwMode="auto">
            <a:xfrm>
              <a:off x="36502287" y="13991167"/>
              <a:ext cx="6966925" cy="3459925"/>
            </a:xfrm>
            <a:prstGeom prst="rect">
              <a:avLst/>
            </a:prstGeom>
            <a:gradFill>
              <a:gsLst>
                <a:gs pos="0">
                  <a:srgbClr val="8BEE7E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444" name="TextBox 443"/>
            <p:cNvSpPr txBox="1"/>
            <p:nvPr/>
          </p:nvSpPr>
          <p:spPr>
            <a:xfrm>
              <a:off x="36503566" y="13299239"/>
              <a:ext cx="40599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GSF.Windows.dll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474" name="Group 473"/>
            <p:cNvGrpSpPr/>
            <p:nvPr/>
          </p:nvGrpSpPr>
          <p:grpSpPr>
            <a:xfrm>
              <a:off x="36956859" y="14303089"/>
              <a:ext cx="2971800" cy="1137720"/>
              <a:chOff x="22373891" y="25532280"/>
              <a:chExt cx="2971800" cy="1137720"/>
            </a:xfrm>
          </p:grpSpPr>
          <p:sp>
            <p:nvSpPr>
              <p:cNvPr id="464" name="Rectangle 463"/>
              <p:cNvSpPr/>
              <p:nvPr/>
            </p:nvSpPr>
            <p:spPr bwMode="auto">
              <a:xfrm>
                <a:off x="22601571" y="25832348"/>
                <a:ext cx="2743200" cy="837652"/>
              </a:xfrm>
              <a:prstGeom prst="rect">
                <a:avLst/>
              </a:prstGeom>
              <a:solidFill>
                <a:srgbClr val="8BEE7E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DisplayType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ResourceAccessibilityMode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SecureWindow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SecurityPortal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465" name="Rectangle 464"/>
              <p:cNvSpPr/>
              <p:nvPr/>
            </p:nvSpPr>
            <p:spPr bwMode="auto">
              <a:xfrm>
                <a:off x="22373891" y="25532280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GSF.Windows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75" name="Group 474"/>
            <p:cNvGrpSpPr/>
            <p:nvPr/>
          </p:nvGrpSpPr>
          <p:grpSpPr>
            <a:xfrm>
              <a:off x="36956859" y="15715677"/>
              <a:ext cx="2971800" cy="762187"/>
              <a:chOff x="22373891" y="26944868"/>
              <a:chExt cx="2971800" cy="762187"/>
            </a:xfrm>
          </p:grpSpPr>
          <p:sp>
            <p:nvSpPr>
              <p:cNvPr id="466" name="Rectangle 465"/>
              <p:cNvSpPr/>
              <p:nvPr/>
            </p:nvSpPr>
            <p:spPr bwMode="auto">
              <a:xfrm>
                <a:off x="22601571" y="27244936"/>
                <a:ext cx="2743200" cy="462119"/>
              </a:xfrm>
              <a:prstGeom prst="rect">
                <a:avLst/>
              </a:prstGeom>
              <a:solidFill>
                <a:srgbClr val="8BEE7E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ErrorDialog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ErrorLogger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467" name="Rectangle 466"/>
              <p:cNvSpPr/>
              <p:nvPr/>
            </p:nvSpPr>
            <p:spPr bwMode="auto">
              <a:xfrm>
                <a:off x="22373891" y="26944868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GSF.Windows.ErrorManagement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72" name="Group 471"/>
            <p:cNvGrpSpPr/>
            <p:nvPr/>
          </p:nvGrpSpPr>
          <p:grpSpPr>
            <a:xfrm>
              <a:off x="40163928" y="14306168"/>
              <a:ext cx="2971800" cy="1130841"/>
              <a:chOff x="25580960" y="25535359"/>
              <a:chExt cx="2971800" cy="1130841"/>
            </a:xfrm>
          </p:grpSpPr>
          <p:sp>
            <p:nvSpPr>
              <p:cNvPr id="468" name="Rectangle 467"/>
              <p:cNvSpPr/>
              <p:nvPr/>
            </p:nvSpPr>
            <p:spPr bwMode="auto">
              <a:xfrm>
                <a:off x="25808640" y="25835428"/>
                <a:ext cx="2743200" cy="830772"/>
              </a:xfrm>
              <a:prstGeom prst="rect">
                <a:avLst/>
              </a:prstGeom>
              <a:solidFill>
                <a:srgbClr val="8BEE7E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AboutDialog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PropertyGridExtensions</a:t>
                </a:r>
                <a:r>
                  <a:rPr lang="en-US" sz="1200" dirty="0" smtClean="0">
                    <a:latin typeface="Arial" pitchFamily="-109" charset="0"/>
                  </a:rPr>
                  <a:t>	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ScreenArea</a:t>
                </a:r>
                <a:r>
                  <a:rPr lang="en-US" sz="1200" dirty="0" smtClean="0">
                    <a:latin typeface="Arial" pitchFamily="-109" charset="0"/>
                  </a:rPr>
                  <a:t>	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SecureForm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469" name="Rectangle 468"/>
              <p:cNvSpPr/>
              <p:nvPr/>
            </p:nvSpPr>
            <p:spPr bwMode="auto">
              <a:xfrm>
                <a:off x="25580960" y="25535359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GSF.Windows.Forms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473" name="Group 472"/>
            <p:cNvGrpSpPr/>
            <p:nvPr/>
          </p:nvGrpSpPr>
          <p:grpSpPr>
            <a:xfrm>
              <a:off x="40163928" y="15716830"/>
              <a:ext cx="2971800" cy="1504370"/>
              <a:chOff x="25580960" y="26946021"/>
              <a:chExt cx="2971800" cy="1504370"/>
            </a:xfrm>
          </p:grpSpPr>
          <p:sp>
            <p:nvSpPr>
              <p:cNvPr id="470" name="Rectangle 469"/>
              <p:cNvSpPr/>
              <p:nvPr/>
            </p:nvSpPr>
            <p:spPr bwMode="auto">
              <a:xfrm>
                <a:off x="25808640" y="27246088"/>
                <a:ext cx="2743200" cy="1204303"/>
              </a:xfrm>
              <a:prstGeom prst="rect">
                <a:avLst/>
              </a:prstGeom>
              <a:solidFill>
                <a:srgbClr val="8BEE7E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RestoreLayout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RestoreLocation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RestoreSize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SaveLayout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SaveLocation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SaveSize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471" name="Rectangle 470"/>
              <p:cNvSpPr/>
              <p:nvPr/>
            </p:nvSpPr>
            <p:spPr bwMode="auto">
              <a:xfrm>
                <a:off x="25580960" y="26946021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GSF.Windows.FormExtensions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36501855" y="17927886"/>
            <a:ext cx="6967356" cy="14031718"/>
            <a:chOff x="36501855" y="17927886"/>
            <a:chExt cx="6967356" cy="14031718"/>
          </a:xfrm>
        </p:grpSpPr>
        <p:sp>
          <p:nvSpPr>
            <p:cNvPr id="495" name="Rectangle 494"/>
            <p:cNvSpPr/>
            <p:nvPr/>
          </p:nvSpPr>
          <p:spPr bwMode="auto">
            <a:xfrm>
              <a:off x="36544330" y="18624690"/>
              <a:ext cx="6924881" cy="13334914"/>
            </a:xfrm>
            <a:prstGeom prst="rect">
              <a:avLst/>
            </a:prstGeom>
            <a:gradFill>
              <a:gsLst>
                <a:gs pos="0">
                  <a:srgbClr val="B696DA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496" name="TextBox 495"/>
            <p:cNvSpPr txBox="1"/>
            <p:nvPr/>
          </p:nvSpPr>
          <p:spPr>
            <a:xfrm>
              <a:off x="36501855" y="17927886"/>
              <a:ext cx="57431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GSF.PhasorProtocols.dll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01" name="Rectangle 500"/>
            <p:cNvSpPr/>
            <p:nvPr/>
          </p:nvSpPr>
          <p:spPr bwMode="auto">
            <a:xfrm>
              <a:off x="37183475" y="19245104"/>
              <a:ext cx="2743200" cy="12202827"/>
            </a:xfrm>
            <a:prstGeom prst="rect">
              <a:avLst/>
            </a:prstGeom>
            <a:solidFill>
              <a:srgbClr val="B696DA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AnalogDefinitionBase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AnalogDefinitionCollection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AnalogType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AnalogValueBase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AnalogValueCollection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AngleFormat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ChannelCellBase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ChannelCellCollectionBase</a:t>
              </a:r>
              <a:r>
                <a:rPr lang="en-US" sz="1200" dirty="0" smtClean="0">
                  <a:latin typeface="Arial" pitchFamily="-109" charset="0"/>
                </a:rPr>
                <a:t>&lt;T&gt;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ChannelCellParsingStateBase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ChannelCollectionBase</a:t>
              </a:r>
              <a:r>
                <a:rPr lang="en-US" sz="1200" dirty="0" smtClean="0">
                  <a:latin typeface="Arial" pitchFamily="-109" charset="0"/>
                </a:rPr>
                <a:t>&lt;T&gt;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ChannelDefinitionBase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ChannelDefinition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>
                  <a:latin typeface="Arial" pitchFamily="-109" charset="0"/>
                </a:rPr>
                <a:t> </a:t>
              </a:r>
              <a:r>
                <a:rPr lang="en-US" sz="1200" dirty="0" smtClean="0">
                  <a:latin typeface="Arial" pitchFamily="-109" charset="0"/>
                </a:rPr>
                <a:t>       </a:t>
              </a:r>
              <a:r>
                <a:rPr lang="en-US" sz="1200" dirty="0" err="1" smtClean="0">
                  <a:latin typeface="Arial" pitchFamily="-109" charset="0"/>
                </a:rPr>
                <a:t>CollectionBase</a:t>
              </a:r>
              <a:r>
                <a:rPr lang="en-US" sz="1200" dirty="0" smtClean="0">
                  <a:latin typeface="Arial" pitchFamily="-109" charset="0"/>
                </a:rPr>
                <a:t>&lt;T&gt;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ChannelFrameBase</a:t>
              </a:r>
              <a:r>
                <a:rPr lang="en-US" sz="1200" dirty="0" smtClean="0">
                  <a:latin typeface="Arial" pitchFamily="-109" charset="0"/>
                </a:rPr>
                <a:t>&lt;T&gt;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ChannelFrameCollectionBase</a:t>
              </a:r>
              <a:r>
                <a:rPr lang="en-US" sz="1200" dirty="0" smtClean="0">
                  <a:latin typeface="Arial" pitchFamily="-109" charset="0"/>
                </a:rPr>
                <a:t>&lt;T&gt;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ChannelFrameParsing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>
                  <a:latin typeface="Arial" pitchFamily="-109" charset="0"/>
                </a:rPr>
                <a:t> </a:t>
              </a:r>
              <a:r>
                <a:rPr lang="en-US" sz="1200" dirty="0" smtClean="0">
                  <a:latin typeface="Arial" pitchFamily="-109" charset="0"/>
                </a:rPr>
                <a:t>        </a:t>
              </a:r>
              <a:r>
                <a:rPr lang="en-US" sz="1200" dirty="0" err="1" smtClean="0">
                  <a:latin typeface="Arial" pitchFamily="-109" charset="0"/>
                </a:rPr>
                <a:t>StateBase</a:t>
              </a:r>
              <a:r>
                <a:rPr lang="en-US" sz="1200" dirty="0" smtClean="0">
                  <a:latin typeface="Arial" pitchFamily="-109" charset="0"/>
                </a:rPr>
                <a:t>&lt;T&gt;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ChannelParsingStateBase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ChannelValueBase</a:t>
              </a:r>
              <a:r>
                <a:rPr lang="en-US" sz="1200" dirty="0" smtClean="0">
                  <a:latin typeface="Arial" pitchFamily="-109" charset="0"/>
                </a:rPr>
                <a:t>&lt;T&gt;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ChannelValue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>
                  <a:latin typeface="Arial" pitchFamily="-109" charset="0"/>
                </a:rPr>
                <a:t> </a:t>
              </a:r>
              <a:r>
                <a:rPr lang="en-US" sz="1200" dirty="0" smtClean="0">
                  <a:latin typeface="Arial" pitchFamily="-109" charset="0"/>
                </a:rPr>
                <a:t>        </a:t>
              </a:r>
              <a:r>
                <a:rPr lang="en-US" sz="1200" dirty="0" err="1" smtClean="0">
                  <a:latin typeface="Arial" pitchFamily="-109" charset="0"/>
                </a:rPr>
                <a:t>CollectionBase</a:t>
              </a:r>
              <a:r>
                <a:rPr lang="en-US" sz="1200" dirty="0" smtClean="0">
                  <a:latin typeface="Arial" pitchFamily="-109" charset="0"/>
                </a:rPr>
                <a:t>&lt;TD,TV&gt;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ChannelValueMeasurement</a:t>
              </a:r>
              <a:r>
                <a:rPr lang="en-US" sz="1200" dirty="0" smtClean="0">
                  <a:latin typeface="Arial" pitchFamily="-109" charset="0"/>
                </a:rPr>
                <a:t>&lt;T&gt;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CheckSumValidationFrameTypes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CommandCell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CommandCellCollection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CommandFrameBase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CommandFrameParsingState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Common	S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CommonStateFlags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CompositeFrequencyValue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CompositePhasorValue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ConfigurationCellBase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ConfigurationCellCollection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ConfigurationCellParsingState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ConfigurationFrameBase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ConfigurationFrameCollection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ConfigurationFrameParsingState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ConnectionParametersBase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ConnectionSettings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CoordinateFormat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CrcException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CreateNewCellFunction</a:t>
              </a:r>
              <a:r>
                <a:rPr lang="en-US" sz="1200" dirty="0" smtClean="0">
                  <a:latin typeface="Arial" pitchFamily="-109" charset="0"/>
                </a:rPr>
                <a:t>&lt;T&gt;	D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CreateNewDefinitionFunction</a:t>
              </a:r>
              <a:r>
                <a:rPr lang="en-US" sz="1200" dirty="0" smtClean="0">
                  <a:latin typeface="Arial" pitchFamily="-109" charset="0"/>
                </a:rPr>
                <a:t>&lt;T&gt;	D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CreateNewValueFunction</a:t>
              </a:r>
              <a:r>
                <a:rPr lang="en-US" sz="1200" dirty="0" smtClean="0">
                  <a:latin typeface="Arial" pitchFamily="-109" charset="0"/>
                </a:rPr>
                <a:t>&lt;TD,TV&gt;	D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DataCellBase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DataCellCollection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DataCellParsingState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DataFormat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DataFrameBase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DataFrameCollection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DataFrameParsingState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DataSortingType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DeviceCommand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DigitalDefinitionBase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DigitalDefinitionCollection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DigitalValueBase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DigitalValueCollection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FrameParserBase</a:t>
              </a:r>
              <a:r>
                <a:rPr lang="en-US" sz="1200" dirty="0" smtClean="0">
                  <a:latin typeface="Arial" pitchFamily="-109" charset="0"/>
                </a:rPr>
                <a:t>&lt;</a:t>
              </a:r>
              <a:r>
                <a:rPr lang="en-US" sz="1200" dirty="0" err="1" smtClean="0">
                  <a:latin typeface="Arial" pitchFamily="-109" charset="0"/>
                </a:rPr>
                <a:t>TFrameID</a:t>
              </a:r>
              <a:r>
                <a:rPr lang="en-US" sz="1200" dirty="0" smtClean="0">
                  <a:latin typeface="Arial" pitchFamily="-109" charset="0"/>
                </a:rPr>
                <a:t>&gt;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FrequencyDefinitionBase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FrequencyDefinitionCollection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FrequencyValueBase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FrequencyValueCollection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FundamentalFrameType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HeaderCell</a:t>
              </a:r>
              <a:endParaRPr lang="en-US" sz="1200" dirty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HeaderCellCollection</a:t>
              </a:r>
              <a:endParaRPr lang="en-US" sz="1200" dirty="0" smtClean="0">
                <a:latin typeface="Arial" pitchFamily="-109" charset="0"/>
              </a:endParaRPr>
            </a:p>
          </p:txBody>
        </p:sp>
        <p:sp>
          <p:nvSpPr>
            <p:cNvPr id="502" name="Rectangle 501"/>
            <p:cNvSpPr/>
            <p:nvPr/>
          </p:nvSpPr>
          <p:spPr bwMode="auto">
            <a:xfrm>
              <a:off x="36954875" y="18940304"/>
              <a:ext cx="2971800" cy="298349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03" name="Rectangle 502"/>
            <p:cNvSpPr/>
            <p:nvPr/>
          </p:nvSpPr>
          <p:spPr bwMode="auto">
            <a:xfrm>
              <a:off x="40382666" y="19254399"/>
              <a:ext cx="2743200" cy="7613694"/>
            </a:xfrm>
            <a:prstGeom prst="rect">
              <a:avLst/>
            </a:prstGeom>
            <a:solidFill>
              <a:srgbClr val="B696DA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>
                  <a:latin typeface="Arial" pitchFamily="-109" charset="0"/>
                </a:rPr>
                <a:t>HeaderFrameBase</a:t>
              </a:r>
              <a:r>
                <a:rPr lang="en-US" sz="1200" dirty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>
                  <a:latin typeface="Arial" pitchFamily="-109" charset="0"/>
                </a:rPr>
                <a:t>HeaderFrameParsingState</a:t>
              </a:r>
              <a:endParaRPr lang="en-US" sz="1200" dirty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IAnalogDefiniton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IChannelCell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IChannelCellCollection</a:t>
              </a:r>
              <a:r>
                <a:rPr lang="en-US" sz="1200" dirty="0" smtClean="0">
                  <a:latin typeface="Arial" pitchFamily="-109" charset="0"/>
                </a:rPr>
                <a:t>&lt;T&gt;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IChannelCellParsingState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IChannelCollection</a:t>
              </a:r>
              <a:r>
                <a:rPr lang="en-US" sz="1200" dirty="0" smtClean="0">
                  <a:latin typeface="Arial" pitchFamily="-109" charset="0"/>
                </a:rPr>
                <a:t>&lt;T&gt;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IChannelDefiniton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IChannelFrame</a:t>
              </a:r>
              <a:r>
                <a:rPr lang="en-US" sz="1200" dirty="0" smtClean="0">
                  <a:latin typeface="Arial" pitchFamily="-109" charset="0"/>
                </a:rPr>
                <a:t>&lt;T&gt;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IChannelFrameParsingState</a:t>
              </a:r>
              <a:r>
                <a:rPr lang="en-US" sz="1200" dirty="0" smtClean="0">
                  <a:latin typeface="Arial" pitchFamily="-109" charset="0"/>
                </a:rPr>
                <a:t>&lt;T&gt;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IChannelValue</a:t>
              </a:r>
              <a:r>
                <a:rPr lang="en-US" sz="1200" dirty="0" smtClean="0">
                  <a:latin typeface="Arial" pitchFamily="-109" charset="0"/>
                </a:rPr>
                <a:t>&lt;T&gt;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ICommandCell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ICommandFrame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ICommandFrameParsingState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IConfigurationCell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IConfigurationCellParsingState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IConfigurationFrame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IConfigurationFrameParsingState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IConnectionParameters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IDataCell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IDataCellParsingState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IDataFrame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IDataFrameParsingState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IDigitalDefinition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IDigitalValue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IFrameParser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IFrequencyDefinition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IFrequencyValue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IHeaderCell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IHeaderFrame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IHeaderFrameParsingState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IPhasorDefinition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IPhasorValue</a:t>
              </a:r>
              <a:r>
                <a:rPr lang="en-US" sz="1200" dirty="0" smtClean="0">
                  <a:latin typeface="Arial" pitchFamily="-109" charset="0"/>
                </a:rPr>
                <a:t>	I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MultiProtocolFrameParser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PhasorDefinitionBase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PhasorDefinitionCollection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PhasorValueBase</a:t>
              </a:r>
              <a:r>
                <a:rPr lang="en-US" sz="1200" dirty="0" smtClean="0">
                  <a:latin typeface="Arial" pitchFamily="-109" charset="0"/>
                </a:rPr>
                <a:t>	B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PhasorValueCollection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SourceChannel</a:t>
              </a:r>
              <a:r>
                <a:rPr lang="en-US" sz="1200" dirty="0" smtClean="0">
                  <a:latin typeface="Arial" pitchFamily="-109" charset="0"/>
                </a:rPr>
                <a:t>	E</a:t>
              </a:r>
            </a:p>
            <a:p>
              <a:pPr algn="l" defTabSz="3086100">
                <a:tabLst>
                  <a:tab pos="2743200" algn="dec"/>
                </a:tabLst>
              </a:pPr>
              <a:endParaRPr lang="en-US" sz="1200" dirty="0" smtClean="0">
                <a:latin typeface="Arial" pitchFamily="-109" charset="0"/>
              </a:endParaRPr>
            </a:p>
          </p:txBody>
        </p:sp>
        <p:sp>
          <p:nvSpPr>
            <p:cNvPr id="504" name="Rectangle 503"/>
            <p:cNvSpPr/>
            <p:nvPr/>
          </p:nvSpPr>
          <p:spPr bwMode="auto">
            <a:xfrm>
              <a:off x="40154066" y="18949598"/>
              <a:ext cx="2971800" cy="298349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 (continued)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06" name="Rectangle 505"/>
            <p:cNvSpPr/>
            <p:nvPr/>
          </p:nvSpPr>
          <p:spPr bwMode="auto">
            <a:xfrm>
              <a:off x="40154066" y="26991137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Anonymous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07" name="Rectangle 506"/>
            <p:cNvSpPr/>
            <p:nvPr/>
          </p:nvSpPr>
          <p:spPr bwMode="auto">
            <a:xfrm>
              <a:off x="40154066" y="27585584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BPAPDCstream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08" name="Rectangle 507"/>
            <p:cNvSpPr/>
            <p:nvPr/>
          </p:nvSpPr>
          <p:spPr bwMode="auto">
            <a:xfrm>
              <a:off x="40154066" y="28191462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FNET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09" name="Rectangle 508"/>
            <p:cNvSpPr/>
            <p:nvPr/>
          </p:nvSpPr>
          <p:spPr bwMode="auto">
            <a:xfrm>
              <a:off x="40154066" y="28801264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IEC61850_90_5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10" name="Rectangle 509"/>
            <p:cNvSpPr/>
            <p:nvPr/>
          </p:nvSpPr>
          <p:spPr bwMode="auto">
            <a:xfrm>
              <a:off x="40147367" y="29411066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IEEE1344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11" name="Rectangle 510"/>
            <p:cNvSpPr/>
            <p:nvPr/>
          </p:nvSpPr>
          <p:spPr bwMode="auto">
            <a:xfrm>
              <a:off x="40147367" y="30014825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IEEEC37_118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12" name="Rectangle 511"/>
            <p:cNvSpPr/>
            <p:nvPr/>
          </p:nvSpPr>
          <p:spPr bwMode="auto">
            <a:xfrm>
              <a:off x="40147367" y="30619656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Macrodyne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  <p:sp>
          <p:nvSpPr>
            <p:cNvPr id="513" name="Rectangle 512"/>
            <p:cNvSpPr/>
            <p:nvPr/>
          </p:nvSpPr>
          <p:spPr bwMode="auto">
            <a:xfrm>
              <a:off x="40147367" y="31236548"/>
              <a:ext cx="2971800" cy="49790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GSF.PhasorProtocols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.</a:t>
              </a:r>
            </a:p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SelFastMessage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</p:grpSp>
      <p:sp>
        <p:nvSpPr>
          <p:cNvPr id="515" name="Rectangle 514"/>
          <p:cNvSpPr/>
          <p:nvPr/>
        </p:nvSpPr>
        <p:spPr bwMode="auto">
          <a:xfrm>
            <a:off x="21621685" y="28445979"/>
            <a:ext cx="13658915" cy="3467765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22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086100"/>
            <a:endParaRPr lang="en-US">
              <a:latin typeface="Arial" pitchFamily="-109" charset="0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21536843" y="27738093"/>
            <a:ext cx="56017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Other GSF Assemblies*</a:t>
            </a:r>
            <a:endParaRPr lang="en-US" sz="40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17" name="Rectangle 516"/>
          <p:cNvSpPr/>
          <p:nvPr/>
        </p:nvSpPr>
        <p:spPr bwMode="auto">
          <a:xfrm>
            <a:off x="21960590" y="29106710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GSF.COMTRADE.dll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18" name="Rectangle 517"/>
          <p:cNvSpPr/>
          <p:nvPr/>
        </p:nvSpPr>
        <p:spPr bwMode="auto">
          <a:xfrm>
            <a:off x="21963615" y="2956262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GSF.PQDIF.dll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19" name="Rectangle 518"/>
          <p:cNvSpPr/>
          <p:nvPr/>
        </p:nvSpPr>
        <p:spPr bwMode="auto">
          <a:xfrm>
            <a:off x="21956673" y="30018540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GSF.SELEventParser.dll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0" name="Rectangle 519"/>
          <p:cNvSpPr/>
          <p:nvPr/>
        </p:nvSpPr>
        <p:spPr bwMode="auto">
          <a:xfrm>
            <a:off x="21948077" y="3047445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GSF.MMS.dll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1" name="Rectangle 520"/>
          <p:cNvSpPr/>
          <p:nvPr/>
        </p:nvSpPr>
        <p:spPr bwMode="auto">
          <a:xfrm>
            <a:off x="21948077" y="28651200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GSF.ASN1.dll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2" name="Rectangle 521"/>
          <p:cNvSpPr/>
          <p:nvPr/>
        </p:nvSpPr>
        <p:spPr bwMode="auto">
          <a:xfrm>
            <a:off x="21948077" y="3092996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GSF.Media.dll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3" name="Rectangle 522"/>
          <p:cNvSpPr/>
          <p:nvPr/>
        </p:nvSpPr>
        <p:spPr bwMode="auto">
          <a:xfrm>
            <a:off x="21956191" y="3138547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>
                <a:solidFill>
                  <a:schemeClr val="bg1"/>
                </a:solidFill>
                <a:latin typeface="Arial" pitchFamily="-109" charset="0"/>
              </a:rPr>
              <a:t>GSF.InstallerActions.dll (</a:t>
            </a:r>
            <a:r>
              <a:rPr lang="en-US" sz="1100" dirty="0">
                <a:solidFill>
                  <a:schemeClr val="bg1"/>
                </a:solidFill>
                <a:latin typeface="Arial" pitchFamily="-109" charset="0"/>
              </a:rPr>
              <a:t>WiX</a:t>
            </a:r>
            <a:r>
              <a:rPr lang="en-US" sz="1400" dirty="0">
                <a:solidFill>
                  <a:schemeClr val="bg1"/>
                </a:solidFill>
                <a:latin typeface="Arial" pitchFamily="-109" charset="0"/>
              </a:rPr>
              <a:t>)</a:t>
            </a:r>
          </a:p>
          <a:p>
            <a:pPr algn="l" defTabSz="2697480"/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4" name="Rectangle 523"/>
          <p:cNvSpPr/>
          <p:nvPr/>
        </p:nvSpPr>
        <p:spPr bwMode="auto">
          <a:xfrm>
            <a:off x="25283081" y="29109674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AdoAdapters.dll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5" name="Rectangle 524"/>
          <p:cNvSpPr/>
          <p:nvPr/>
        </p:nvSpPr>
        <p:spPr bwMode="auto">
          <a:xfrm>
            <a:off x="25286106" y="29565589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MongoAdapters.dll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6" name="Rectangle 525"/>
          <p:cNvSpPr/>
          <p:nvPr/>
        </p:nvSpPr>
        <p:spPr bwMode="auto">
          <a:xfrm>
            <a:off x="25279164" y="30021504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MySqlAdapters.dll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7" name="Rectangle 526"/>
          <p:cNvSpPr/>
          <p:nvPr/>
        </p:nvSpPr>
        <p:spPr bwMode="auto">
          <a:xfrm>
            <a:off x="25270568" y="30477419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DNP3Adapters.dll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8" name="Rectangle 527"/>
          <p:cNvSpPr/>
          <p:nvPr/>
        </p:nvSpPr>
        <p:spPr bwMode="auto">
          <a:xfrm>
            <a:off x="25270568" y="28654164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GSF.Historian.dll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29" name="Rectangle 528"/>
          <p:cNvSpPr/>
          <p:nvPr/>
        </p:nvSpPr>
        <p:spPr bwMode="auto">
          <a:xfrm>
            <a:off x="25270568" y="30932929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DynamicCalculator.dll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0" name="Rectangle 529"/>
          <p:cNvSpPr/>
          <p:nvPr/>
        </p:nvSpPr>
        <p:spPr bwMode="auto">
          <a:xfrm>
            <a:off x="25278682" y="31388439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COMTRADEAdapters.dll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1" name="Rectangle 530"/>
          <p:cNvSpPr/>
          <p:nvPr/>
        </p:nvSpPr>
        <p:spPr bwMode="auto">
          <a:xfrm>
            <a:off x="28621110" y="29115736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FileAdapters.dll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2" name="Rectangle 531"/>
          <p:cNvSpPr/>
          <p:nvPr/>
        </p:nvSpPr>
        <p:spPr bwMode="auto">
          <a:xfrm>
            <a:off x="28624135" y="29571651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FtpAdapters.dll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3" name="Rectangle 532"/>
          <p:cNvSpPr/>
          <p:nvPr/>
        </p:nvSpPr>
        <p:spPr bwMode="auto">
          <a:xfrm>
            <a:off x="28617193" y="30027566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ICCPExport.dll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4" name="Rectangle 533"/>
          <p:cNvSpPr/>
          <p:nvPr/>
        </p:nvSpPr>
        <p:spPr bwMode="auto">
          <a:xfrm>
            <a:off x="28608597" y="30483481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 smtClean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ArchivistAdapters.dll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5" name="Rectangle 534"/>
          <p:cNvSpPr/>
          <p:nvPr/>
        </p:nvSpPr>
        <p:spPr bwMode="auto">
          <a:xfrm>
            <a:off x="28608597" y="28660226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>
                <a:solidFill>
                  <a:schemeClr val="bg1"/>
                </a:solidFill>
                <a:latin typeface="Arial" pitchFamily="-109" charset="0"/>
              </a:rPr>
              <a:t>Adapter:</a:t>
            </a:r>
            <a:r>
              <a:rPr lang="en-US" sz="1400">
                <a:solidFill>
                  <a:schemeClr val="bg1"/>
                </a:solidFill>
                <a:latin typeface="Arial" pitchFamily="-109" charset="0"/>
              </a:rPr>
              <a:t> CsvAdapters.dll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6" name="Rectangle 535"/>
          <p:cNvSpPr/>
          <p:nvPr/>
        </p:nvSpPr>
        <p:spPr bwMode="auto">
          <a:xfrm>
            <a:off x="28608597" y="30938991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HistorianAdapters.dll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7" name="Rectangle 536"/>
          <p:cNvSpPr/>
          <p:nvPr/>
        </p:nvSpPr>
        <p:spPr bwMode="auto">
          <a:xfrm>
            <a:off x="28616711" y="31394501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InfluxDBAdapters.dll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8" name="Rectangle 537"/>
          <p:cNvSpPr/>
          <p:nvPr/>
        </p:nvSpPr>
        <p:spPr bwMode="auto">
          <a:xfrm>
            <a:off x="31980981" y="29106710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AudioAdapters.dll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39" name="Rectangle 538"/>
          <p:cNvSpPr/>
          <p:nvPr/>
        </p:nvSpPr>
        <p:spPr bwMode="auto">
          <a:xfrm>
            <a:off x="31984006" y="2956262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WavInputAdapters.dll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40" name="Rectangle 539"/>
          <p:cNvSpPr/>
          <p:nvPr/>
        </p:nvSpPr>
        <p:spPr bwMode="auto">
          <a:xfrm>
            <a:off x="31977064" y="30018540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DataQualityMonitoring.dll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41" name="Rectangle 540"/>
          <p:cNvSpPr/>
          <p:nvPr/>
        </p:nvSpPr>
        <p:spPr bwMode="auto">
          <a:xfrm>
            <a:off x="31968468" y="3047445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PhasorProtocolAdapters.dll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42" name="Rectangle 541"/>
          <p:cNvSpPr/>
          <p:nvPr/>
        </p:nvSpPr>
        <p:spPr bwMode="auto">
          <a:xfrm>
            <a:off x="31968468" y="28651200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PIAdapters.dll (</a:t>
            </a:r>
            <a:r>
              <a:rPr lang="en-US" sz="1100" dirty="0" smtClean="0">
                <a:solidFill>
                  <a:schemeClr val="bg1"/>
                </a:solidFill>
                <a:latin typeface="Arial" pitchFamily="-109" charset="0"/>
              </a:rPr>
              <a:t>OSI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)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43" name="Rectangle 542"/>
          <p:cNvSpPr/>
          <p:nvPr/>
        </p:nvSpPr>
        <p:spPr bwMode="auto">
          <a:xfrm>
            <a:off x="31968468" y="3092996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PowerCalculations.dll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44" name="Rectangle 543"/>
          <p:cNvSpPr/>
          <p:nvPr/>
        </p:nvSpPr>
        <p:spPr bwMode="auto">
          <a:xfrm>
            <a:off x="31976582" y="31385475"/>
            <a:ext cx="2971800" cy="298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defTabSz="2697480"/>
            <a:r>
              <a:rPr lang="en-US" sz="1400" i="1" dirty="0">
                <a:solidFill>
                  <a:schemeClr val="bg1"/>
                </a:solidFill>
                <a:latin typeface="Arial" pitchFamily="-109" charset="0"/>
              </a:rPr>
              <a:t>Adapter: </a:t>
            </a:r>
            <a:r>
              <a:rPr lang="en-US" sz="1400" dirty="0" smtClean="0">
                <a:solidFill>
                  <a:schemeClr val="bg1"/>
                </a:solidFill>
                <a:latin typeface="Arial" pitchFamily="-109" charset="0"/>
              </a:rPr>
              <a:t>EpriExport.dll</a:t>
            </a:r>
            <a:endParaRPr lang="en-US" sz="1400" dirty="0">
              <a:solidFill>
                <a:schemeClr val="bg1"/>
              </a:solidFill>
              <a:latin typeface="Arial" pitchFamily="-109" charset="0"/>
            </a:endParaRPr>
          </a:p>
        </p:txBody>
      </p:sp>
      <p:sp>
        <p:nvSpPr>
          <p:cNvPr id="545" name="TextBox 544"/>
          <p:cNvSpPr txBox="1"/>
          <p:nvPr/>
        </p:nvSpPr>
        <p:spPr>
          <a:xfrm>
            <a:off x="31612755" y="31959604"/>
            <a:ext cx="3744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* Abbreviated listing</a:t>
            </a:r>
          </a:p>
        </p:txBody>
      </p:sp>
      <p:grpSp>
        <p:nvGrpSpPr>
          <p:cNvPr id="377" name="Group 376"/>
          <p:cNvGrpSpPr/>
          <p:nvPr/>
        </p:nvGrpSpPr>
        <p:grpSpPr>
          <a:xfrm>
            <a:off x="21468192" y="3206444"/>
            <a:ext cx="6956858" cy="12166765"/>
            <a:chOff x="21468192" y="3206444"/>
            <a:chExt cx="6956858" cy="12166765"/>
          </a:xfrm>
        </p:grpSpPr>
        <p:sp>
          <p:nvSpPr>
            <p:cNvPr id="378" name="Rectangle 377"/>
            <p:cNvSpPr/>
            <p:nvPr/>
          </p:nvSpPr>
          <p:spPr bwMode="auto">
            <a:xfrm>
              <a:off x="21468192" y="3927435"/>
              <a:ext cx="6956858" cy="11445774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222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889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3086100"/>
              <a:endParaRPr lang="en-US">
                <a:latin typeface="Arial" pitchFamily="-109" charset="0"/>
              </a:endParaRPr>
            </a:p>
          </p:txBody>
        </p:sp>
        <p:sp>
          <p:nvSpPr>
            <p:cNvPr id="380" name="TextBox 379"/>
            <p:cNvSpPr txBox="1"/>
            <p:nvPr/>
          </p:nvSpPr>
          <p:spPr>
            <a:xfrm>
              <a:off x="21468192" y="3206444"/>
              <a:ext cx="55443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40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GSF.Communication.dll</a:t>
              </a:r>
              <a:endParaRPr lang="en-US" sz="4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381" name="Group 380"/>
            <p:cNvGrpSpPr/>
            <p:nvPr/>
          </p:nvGrpSpPr>
          <p:grpSpPr>
            <a:xfrm>
              <a:off x="21799301" y="9984545"/>
              <a:ext cx="2971800" cy="5156757"/>
              <a:chOff x="26460168" y="4370270"/>
              <a:chExt cx="2971800" cy="5156757"/>
            </a:xfrm>
          </p:grpSpPr>
          <p:sp>
            <p:nvSpPr>
              <p:cNvPr id="408" name="Rectangle 407"/>
              <p:cNvSpPr/>
              <p:nvPr/>
            </p:nvSpPr>
            <p:spPr bwMode="auto">
              <a:xfrm>
                <a:off x="26685367" y="4677726"/>
                <a:ext cx="2743200" cy="4849301"/>
              </a:xfrm>
              <a:prstGeom prst="rect">
                <a:avLst/>
              </a:prstGeom>
              <a:solidFill>
                <a:srgbClr val="74C0C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Connect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ConnectAsync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Disconnect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Read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Send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SendAsync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ConnectionString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ConnectionTime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CurrentState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MaxConnectionAttempts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ReceiveBufferSize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SendBufferSize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ServerUri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TextEncoding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TransportProtocol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ConnectionAttempt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ConnectionEstablished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ConnectionException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ConnectionTerminated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ReceiveData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ReceiveDataComplete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ReceiveDataException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SendDataComplete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SendDataException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SendDataStart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UnhandledUserException</a:t>
                </a:r>
                <a:r>
                  <a:rPr lang="en-US" sz="1200" dirty="0" smtClean="0">
                    <a:latin typeface="Arial" pitchFamily="-109" charset="0"/>
                  </a:rPr>
                  <a:t>	EV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409" name="Rectangle 408"/>
              <p:cNvSpPr/>
              <p:nvPr/>
            </p:nvSpPr>
            <p:spPr bwMode="auto">
              <a:xfrm>
                <a:off x="26460168" y="4370270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GSF.IClient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I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82" name="Group 381"/>
            <p:cNvGrpSpPr/>
            <p:nvPr/>
          </p:nvGrpSpPr>
          <p:grpSpPr>
            <a:xfrm>
              <a:off x="21802178" y="8400249"/>
              <a:ext cx="2971800" cy="1330421"/>
              <a:chOff x="29760118" y="3593586"/>
              <a:chExt cx="2971800" cy="1330421"/>
            </a:xfrm>
          </p:grpSpPr>
          <p:sp>
            <p:nvSpPr>
              <p:cNvPr id="404" name="Rectangle 403"/>
              <p:cNvSpPr/>
              <p:nvPr/>
            </p:nvSpPr>
            <p:spPr bwMode="auto">
              <a:xfrm>
                <a:off x="29988718" y="3901042"/>
                <a:ext cx="2743200" cy="1022965"/>
              </a:xfrm>
              <a:prstGeom prst="rect">
                <a:avLst/>
              </a:prstGeom>
              <a:solidFill>
                <a:srgbClr val="74C0C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AttributeType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PacketType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RadiusClient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RadiusPacket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RadiusPacketAttribute</a:t>
                </a:r>
                <a:r>
                  <a:rPr lang="en-US" sz="1200" dirty="0" smtClean="0">
                    <a:latin typeface="Arial" pitchFamily="-109" charset="0"/>
                  </a:rPr>
                  <a:t>	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405" name="Rectangle 404"/>
              <p:cNvSpPr/>
              <p:nvPr/>
            </p:nvSpPr>
            <p:spPr bwMode="auto">
              <a:xfrm>
                <a:off x="29760118" y="3593586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GSF.Communication.Radius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83" name="Group 382"/>
            <p:cNvGrpSpPr/>
            <p:nvPr/>
          </p:nvGrpSpPr>
          <p:grpSpPr>
            <a:xfrm>
              <a:off x="25063638" y="10529639"/>
              <a:ext cx="2971800" cy="2081085"/>
              <a:chOff x="26542371" y="3558108"/>
              <a:chExt cx="2971800" cy="2081085"/>
            </a:xfrm>
          </p:grpSpPr>
          <p:sp>
            <p:nvSpPr>
              <p:cNvPr id="401" name="Rectangle 400"/>
              <p:cNvSpPr/>
              <p:nvPr/>
            </p:nvSpPr>
            <p:spPr bwMode="auto">
              <a:xfrm>
                <a:off x="26770971" y="3865564"/>
                <a:ext cx="2743200" cy="1773629"/>
              </a:xfrm>
              <a:prstGeom prst="rect">
                <a:avLst/>
              </a:prstGeom>
              <a:solidFill>
                <a:srgbClr val="74C0C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CreateEndPoint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CreateSocket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GetDefaultIPStack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GetInterfaceIPStack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IsDestinationReachable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IsIPv6IP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IsLocalAddress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IsMulticastIP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IsPortNumberValid</a:t>
                </a:r>
                <a:endParaRPr lang="en-US" sz="1200" dirty="0" smtClean="0">
                  <a:latin typeface="Arial" pitchFamily="-109" charset="0"/>
                </a:endParaRPr>
              </a:p>
            </p:txBody>
          </p:sp>
          <p:sp>
            <p:nvSpPr>
              <p:cNvPr id="403" name="Rectangle 402"/>
              <p:cNvSpPr/>
              <p:nvPr/>
            </p:nvSpPr>
            <p:spPr bwMode="auto">
              <a:xfrm>
                <a:off x="26542371" y="3558108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GSF.Transport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itchFamily="-109" charset="0"/>
                  </a:rPr>
                  <a:t>	S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grpSp>
          <p:nvGrpSpPr>
            <p:cNvPr id="384" name="Group 383"/>
            <p:cNvGrpSpPr/>
            <p:nvPr/>
          </p:nvGrpSpPr>
          <p:grpSpPr>
            <a:xfrm>
              <a:off x="21816149" y="4262701"/>
              <a:ext cx="2971800" cy="3904630"/>
              <a:chOff x="21816149" y="4262701"/>
              <a:chExt cx="2971800" cy="3904630"/>
            </a:xfrm>
          </p:grpSpPr>
          <p:sp>
            <p:nvSpPr>
              <p:cNvPr id="397" name="Rectangle 396"/>
              <p:cNvSpPr/>
              <p:nvPr/>
            </p:nvSpPr>
            <p:spPr bwMode="auto">
              <a:xfrm>
                <a:off x="22039652" y="4559746"/>
                <a:ext cx="2743200" cy="3607585"/>
              </a:xfrm>
              <a:prstGeom prst="rect">
                <a:avLst/>
              </a:prstGeom>
              <a:solidFill>
                <a:srgbClr val="74C0C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ClientIdentificationMode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ClientState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FileClient</a:t>
                </a:r>
                <a:endParaRPr lang="en-US" sz="1200" dirty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IPStack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Payload	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SerialClient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ServerBase</a:t>
                </a:r>
                <a:r>
                  <a:rPr lang="en-US" sz="1200" dirty="0" smtClean="0">
                    <a:latin typeface="Arial" pitchFamily="-109" charset="0"/>
                  </a:rPr>
                  <a:t>	B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TcpClient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TcpServer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TlsClient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TlsServer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TlsServer.TlsSocket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smtClean="0">
                    <a:latin typeface="Arial" pitchFamily="-109" charset="0"/>
                  </a:rPr>
                  <a:t>Transport	S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TransportProtocol</a:t>
                </a:r>
                <a:r>
                  <a:rPr lang="en-US" sz="1200" dirty="0" smtClean="0">
                    <a:latin typeface="Arial" pitchFamily="-109" charset="0"/>
                  </a:rPr>
                  <a:t>	E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TransportProvider</a:t>
                </a:r>
                <a:r>
                  <a:rPr lang="en-US" sz="1200" dirty="0" smtClean="0">
                    <a:latin typeface="Arial" pitchFamily="-109" charset="0"/>
                  </a:rPr>
                  <a:t>&lt;T&gt;</a:t>
                </a: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TransportStatistics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UdpClient</a:t>
                </a:r>
                <a:endParaRPr lang="en-US" sz="1200" dirty="0" smtClean="0">
                  <a:latin typeface="Arial" pitchFamily="-109" charset="0"/>
                </a:endParaRPr>
              </a:p>
              <a:p>
                <a:pPr algn="l" defTabSz="3086100">
                  <a:tabLst>
                    <a:tab pos="2743200" algn="dec"/>
                  </a:tabLst>
                </a:pPr>
                <a:r>
                  <a:rPr lang="en-US" sz="1200" dirty="0" err="1" smtClean="0">
                    <a:latin typeface="Arial" pitchFamily="-109" charset="0"/>
                  </a:rPr>
                  <a:t>UdpServer</a:t>
                </a:r>
                <a:endParaRPr lang="en-US" sz="1200" dirty="0">
                  <a:latin typeface="Arial" pitchFamily="-109" charset="0"/>
                </a:endParaRPr>
              </a:p>
            </p:txBody>
          </p:sp>
          <p:sp>
            <p:nvSpPr>
              <p:cNvPr id="398" name="Rectangle 397"/>
              <p:cNvSpPr/>
              <p:nvPr/>
            </p:nvSpPr>
            <p:spPr bwMode="auto">
              <a:xfrm>
                <a:off x="21816149" y="4262701"/>
                <a:ext cx="2971800" cy="298349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 defTabSz="2697480"/>
                <a:r>
                  <a:rPr lang="en-US" sz="1400" dirty="0" err="1" smtClean="0">
                    <a:solidFill>
                      <a:schemeClr val="bg1"/>
                    </a:solidFill>
                    <a:latin typeface="Arial" pitchFamily="-109" charset="0"/>
                  </a:rPr>
                  <a:t>GSF.Communication</a:t>
                </a:r>
                <a:endParaRPr lang="en-US" sz="1400" dirty="0">
                  <a:solidFill>
                    <a:schemeClr val="bg1"/>
                  </a:solidFill>
                  <a:latin typeface="Arial" pitchFamily="-109" charset="0"/>
                </a:endParaRPr>
              </a:p>
            </p:txBody>
          </p:sp>
        </p:grpSp>
        <p:sp>
          <p:nvSpPr>
            <p:cNvPr id="386" name="Rectangle 385"/>
            <p:cNvSpPr/>
            <p:nvPr/>
          </p:nvSpPr>
          <p:spPr bwMode="auto">
            <a:xfrm>
              <a:off x="25302051" y="4559524"/>
              <a:ext cx="2743200" cy="5740900"/>
            </a:xfrm>
            <a:prstGeom prst="rect">
              <a:avLst/>
            </a:prstGeom>
            <a:solidFill>
              <a:srgbClr val="74C0C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DisconnectAll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DIsconnectOne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Multicast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MulticastAsync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Read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SendTo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SendToAsync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Start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smtClean="0">
                  <a:latin typeface="Arial" pitchFamily="-109" charset="0"/>
                </a:rPr>
                <a:t>Stop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ClientIDs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ConfigurationString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CurrentState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MaxClientConnections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ReceiveBufferSize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RunTime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SendBufferSize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ServerID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TextEncoding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TransportProtocol</a:t>
              </a:r>
              <a:endParaRPr lang="en-US" sz="1200" dirty="0" smtClean="0">
                <a:latin typeface="Arial" pitchFamily="-109" charset="0"/>
              </a:endParaRP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ClientConnected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ClientConnectingException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ClientDisconnected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ReceiveClientData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ReceiveClientDataComplete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ReceiveClientDataException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SendClientDataComplete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SendClientDataException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SendClientDataStart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ServerStarted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ServerStopped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  <a:p>
              <a:pPr algn="l" defTabSz="3086100">
                <a:tabLst>
                  <a:tab pos="2743200" algn="dec"/>
                </a:tabLst>
              </a:pPr>
              <a:r>
                <a:rPr lang="en-US" sz="1200" dirty="0" err="1" smtClean="0">
                  <a:latin typeface="Arial" pitchFamily="-109" charset="0"/>
                </a:rPr>
                <a:t>UnhandledUserException</a:t>
              </a:r>
              <a:r>
                <a:rPr lang="en-US" sz="1200" dirty="0" smtClean="0">
                  <a:latin typeface="Arial" pitchFamily="-109" charset="0"/>
                </a:rPr>
                <a:t>	EV</a:t>
              </a:r>
            </a:p>
          </p:txBody>
        </p:sp>
        <p:sp>
          <p:nvSpPr>
            <p:cNvPr id="392" name="Rectangle 391"/>
            <p:cNvSpPr/>
            <p:nvPr/>
          </p:nvSpPr>
          <p:spPr bwMode="auto">
            <a:xfrm>
              <a:off x="25076852" y="4262701"/>
              <a:ext cx="2971800" cy="298349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 defTabSz="2697480"/>
              <a:r>
                <a:rPr lang="en-US" sz="1400" dirty="0" err="1" smtClean="0">
                  <a:solidFill>
                    <a:schemeClr val="bg1"/>
                  </a:solidFill>
                  <a:latin typeface="Arial" pitchFamily="-109" charset="0"/>
                </a:rPr>
                <a:t>GSF.IServer</a:t>
              </a:r>
              <a:r>
                <a:rPr lang="en-US" sz="1400" dirty="0" smtClean="0">
                  <a:solidFill>
                    <a:schemeClr val="bg1"/>
                  </a:solidFill>
                  <a:latin typeface="Arial" pitchFamily="-109" charset="0"/>
                </a:rPr>
                <a:t> 	I</a:t>
              </a:r>
              <a:endParaRPr lang="en-US" sz="1400" dirty="0">
                <a:solidFill>
                  <a:schemeClr val="bg1"/>
                </a:solidFill>
                <a:latin typeface="Arial" pitchFamily="-109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I-TCIP Poster 6">
  <a:themeElements>
    <a:clrScheme name="ITI-TCIP Poster 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TI-TCIP Poster 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30861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1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30861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1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lnDef>
  </a:objectDefaults>
  <a:extraClrSchemeLst>
    <a:extraClrScheme>
      <a:clrScheme name="ITI-TCIP Poster 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I-TCIP Poster 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I-TCIP Poster 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I-TCIP Poster 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I-TCIP Poster 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I-TCIP Poster 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I-TCIP Poster 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I-TCIP Poster 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I-TCIP Poster 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I-TCIP Poster 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I-TCIP Poster 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I-TCIP Poster 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42979</TotalTime>
  <Words>945</Words>
  <Application>Microsoft Office PowerPoint</Application>
  <PresentationFormat>Custom</PresentationFormat>
  <Paragraphs>1262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ＭＳ Ｐゴシック</vt:lpstr>
      <vt:lpstr>Arial</vt:lpstr>
      <vt:lpstr>ITI-TCIP Poster 6</vt:lpstr>
      <vt:lpstr>PowerPoint Presentation</vt:lpstr>
    </vt:vector>
  </TitlesOfParts>
  <Company>University of Illinois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</dc:creator>
  <cp:lastModifiedBy>Microsoft account</cp:lastModifiedBy>
  <cp:revision>244</cp:revision>
  <cp:lastPrinted>2014-07-24T19:34:54Z</cp:lastPrinted>
  <dcterms:created xsi:type="dcterms:W3CDTF">2006-11-08T17:02:08Z</dcterms:created>
  <dcterms:modified xsi:type="dcterms:W3CDTF">2014-08-11T14:24:00Z</dcterms:modified>
</cp:coreProperties>
</file>